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8288000" cy="10287000"/>
  <p:notesSz cx="6858000" cy="9144000"/>
  <p:embeddedFontLst>
    <p:embeddedFont>
      <p:font typeface="Cormorant Garamond Bold" panose="020B0604020202020204" charset="0"/>
      <p:regular r:id="rId44"/>
    </p:embeddedFont>
    <p:embeddedFont>
      <p:font typeface="Canva Sans" panose="020B0604020202020204" charset="0"/>
      <p:regular r:id="rId45"/>
    </p:embeddedFont>
    <p:embeddedFont>
      <p:font typeface="Cormorant Garamond Bold Italics" panose="020B0604020202020204" charset="0"/>
      <p:regular r:id="rId46"/>
    </p:embeddedFont>
    <p:embeddedFont>
      <p:font typeface="Quicksand Bold" panose="020B0604020202020204" charset="0"/>
      <p:regular r:id="rId47"/>
    </p:embeddedFont>
    <p:embeddedFont>
      <p:font typeface="Calibri" panose="020F0502020204030204" pitchFamily="34" charset="0"/>
      <p:regular r:id="rId48"/>
      <p:bold r:id="rId49"/>
      <p:italic r:id="rId50"/>
      <p:boldItalic r:id="rId51"/>
    </p:embeddedFont>
    <p:embeddedFont>
      <p:font typeface="Quicksand" panose="020B0604020202020204" charset="0"/>
      <p:regular r:id="rId52"/>
    </p:embeddedFont>
    <p:embeddedFont>
      <p:font typeface="Canva Sans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88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31-Oct-25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31-Oct-25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31-Oct-25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31-Oct-25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31-Oct-25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31-Oct-25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31-Oct-25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31-Oct-25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31-Oct-25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31-Oct-25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31-Oct-25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31-Oct-25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9775246" y="560303"/>
            <a:ext cx="8114971" cy="0"/>
          </a:xfrm>
          <a:prstGeom prst="line">
            <a:avLst/>
          </a:prstGeom>
          <a:ln w="76200" cap="flat">
            <a:solidFill>
              <a:srgbClr val="0F4662"/>
            </a:solidFill>
            <a:prstDash val="solid"/>
            <a:headEnd type="none" w="sm" len="sm"/>
            <a:tailEnd type="none" w="sm" len="sm"/>
          </a:ln>
        </p:spPr>
      </p:sp>
      <p:sp>
        <p:nvSpPr>
          <p:cNvPr id="3" name="AutoShape 3"/>
          <p:cNvSpPr/>
          <p:nvPr/>
        </p:nvSpPr>
        <p:spPr>
          <a:xfrm>
            <a:off x="427252" y="9635014"/>
            <a:ext cx="8114971" cy="0"/>
          </a:xfrm>
          <a:prstGeom prst="line">
            <a:avLst/>
          </a:prstGeom>
          <a:ln w="76200" cap="flat">
            <a:solidFill>
              <a:srgbClr val="0F4662"/>
            </a:solidFill>
            <a:prstDash val="solid"/>
            <a:headEnd type="none" w="sm" len="sm"/>
            <a:tailEnd type="none" w="sm" len="sm"/>
          </a:ln>
        </p:spPr>
      </p:sp>
      <p:sp>
        <p:nvSpPr>
          <p:cNvPr id="4" name="Freeform 4"/>
          <p:cNvSpPr/>
          <p:nvPr/>
        </p:nvSpPr>
        <p:spPr>
          <a:xfrm>
            <a:off x="8908910" y="9414206"/>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6189881" y="339494"/>
            <a:ext cx="2968854" cy="441617"/>
          </a:xfrm>
          <a:custGeom>
            <a:avLst/>
            <a:gdLst/>
            <a:ahLst/>
            <a:cxnLst/>
            <a:rect l="l" t="t" r="r" b="b"/>
            <a:pathLst>
              <a:path w="2968854" h="441617">
                <a:moveTo>
                  <a:pt x="0" y="0"/>
                </a:moveTo>
                <a:lnTo>
                  <a:pt x="2968854" y="0"/>
                </a:lnTo>
                <a:lnTo>
                  <a:pt x="2968854" y="441617"/>
                </a:lnTo>
                <a:lnTo>
                  <a:pt x="0" y="4416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2916719" y="-2554747"/>
            <a:ext cx="7170793" cy="6505375"/>
          </a:xfrm>
          <a:custGeom>
            <a:avLst/>
            <a:gdLst/>
            <a:ahLst/>
            <a:cxnLst/>
            <a:rect l="l" t="t" r="r" b="b"/>
            <a:pathLst>
              <a:path w="7170793" h="6505375">
                <a:moveTo>
                  <a:pt x="0" y="0"/>
                </a:moveTo>
                <a:lnTo>
                  <a:pt x="7170793" y="0"/>
                </a:lnTo>
                <a:lnTo>
                  <a:pt x="7170793" y="6505375"/>
                </a:lnTo>
                <a:lnTo>
                  <a:pt x="0" y="6505375"/>
                </a:lnTo>
                <a:lnTo>
                  <a:pt x="0" y="0"/>
                </a:lnTo>
                <a:close/>
              </a:path>
            </a:pathLst>
          </a:custGeom>
          <a:blipFill>
            <a:blip r:embed="rId4"/>
            <a:stretch>
              <a:fillRect r="-26545" b="-83237"/>
            </a:stretch>
          </a:blipFill>
        </p:spPr>
      </p:sp>
      <p:sp>
        <p:nvSpPr>
          <p:cNvPr id="7" name="TextBox 7"/>
          <p:cNvSpPr txBox="1"/>
          <p:nvPr/>
        </p:nvSpPr>
        <p:spPr>
          <a:xfrm>
            <a:off x="2847472" y="1076797"/>
            <a:ext cx="14411828" cy="1736725"/>
          </a:xfrm>
          <a:prstGeom prst="rect">
            <a:avLst/>
          </a:prstGeom>
        </p:spPr>
        <p:txBody>
          <a:bodyPr lIns="0" tIns="0" rIns="0" bIns="0" rtlCol="0" anchor="t">
            <a:spAutoFit/>
          </a:bodyPr>
          <a:lstStyle/>
          <a:p>
            <a:pPr algn="ctr">
              <a:lnSpc>
                <a:spcPts val="3500"/>
              </a:lnSpc>
              <a:spcBef>
                <a:spcPct val="0"/>
              </a:spcBef>
            </a:pPr>
            <a:r>
              <a:rPr lang="en-US" sz="2500" b="1">
                <a:solidFill>
                  <a:srgbClr val="0F4662"/>
                </a:solidFill>
                <a:latin typeface="Quicksand Bold"/>
                <a:ea typeface="Quicksand Bold"/>
                <a:cs typeface="Quicksand Bold"/>
                <a:sym typeface="Quicksand Bold"/>
              </a:rPr>
              <a:t>Prof.V.B.Shah Institute of Management &amp; R.V.Patel College of Commerce (Eng.Med.) &amp; V.L.Shah College of Commerce (Guj.Med.) &amp; Sutex Bank College of Computer Applications &amp; Science, Amroli (Accredited ‘B’ (CGPA 2.55) by NAAC Dec.-2009) VEER NARMAD SOUTH GUJARAT UNIVERSITY, SURAT</a:t>
            </a:r>
          </a:p>
        </p:txBody>
      </p:sp>
      <p:sp>
        <p:nvSpPr>
          <p:cNvPr id="8" name="TextBox 8"/>
          <p:cNvSpPr txBox="1"/>
          <p:nvPr/>
        </p:nvSpPr>
        <p:spPr>
          <a:xfrm>
            <a:off x="4574591" y="3272865"/>
            <a:ext cx="9168289" cy="1780540"/>
          </a:xfrm>
          <a:prstGeom prst="rect">
            <a:avLst/>
          </a:prstGeom>
        </p:spPr>
        <p:txBody>
          <a:bodyPr lIns="0" tIns="0" rIns="0" bIns="0" rtlCol="0" anchor="t">
            <a:spAutoFit/>
          </a:bodyPr>
          <a:lstStyle/>
          <a:p>
            <a:pPr algn="ctr">
              <a:lnSpc>
                <a:spcPts val="4759"/>
              </a:lnSpc>
              <a:spcBef>
                <a:spcPct val="0"/>
              </a:spcBef>
            </a:pPr>
            <a:r>
              <a:rPr lang="en-US" sz="3399" b="1">
                <a:solidFill>
                  <a:srgbClr val="0F4662"/>
                </a:solidFill>
                <a:latin typeface="Quicksand Bold"/>
                <a:ea typeface="Quicksand Bold"/>
                <a:cs typeface="Quicksand Bold"/>
                <a:sym typeface="Quicksand Bold"/>
              </a:rPr>
              <a:t>Final Project Presentation for the degree of</a:t>
            </a:r>
          </a:p>
          <a:p>
            <a:pPr algn="ctr">
              <a:lnSpc>
                <a:spcPts val="4759"/>
              </a:lnSpc>
              <a:spcBef>
                <a:spcPct val="0"/>
              </a:spcBef>
            </a:pPr>
            <a:r>
              <a:rPr lang="en-US" sz="3399" b="1">
                <a:solidFill>
                  <a:srgbClr val="0F4662"/>
                </a:solidFill>
                <a:latin typeface="Quicksand Bold"/>
                <a:ea typeface="Quicksand Bold"/>
                <a:cs typeface="Quicksand Bold"/>
                <a:sym typeface="Quicksand Bold"/>
              </a:rPr>
              <a:t> Bachelor of Computer Applications </a:t>
            </a:r>
          </a:p>
          <a:p>
            <a:pPr algn="ctr">
              <a:lnSpc>
                <a:spcPts val="4759"/>
              </a:lnSpc>
              <a:spcBef>
                <a:spcPct val="0"/>
              </a:spcBef>
            </a:pPr>
            <a:r>
              <a:rPr lang="en-US" sz="3399" b="1">
                <a:solidFill>
                  <a:srgbClr val="0F4662"/>
                </a:solidFill>
                <a:latin typeface="Quicksand Bold"/>
                <a:ea typeface="Quicksand Bold"/>
                <a:cs typeface="Quicksand Bold"/>
                <a:sym typeface="Quicksand Bold"/>
              </a:rPr>
              <a:t>(BCA 6th Semester) Year : 2025-26</a:t>
            </a:r>
          </a:p>
        </p:txBody>
      </p:sp>
      <p:sp>
        <p:nvSpPr>
          <p:cNvPr id="9" name="TextBox 9"/>
          <p:cNvSpPr txBox="1"/>
          <p:nvPr/>
        </p:nvSpPr>
        <p:spPr>
          <a:xfrm>
            <a:off x="7500926" y="5214938"/>
            <a:ext cx="3967387" cy="897682"/>
          </a:xfrm>
          <a:prstGeom prst="rect">
            <a:avLst/>
          </a:prstGeom>
        </p:spPr>
        <p:txBody>
          <a:bodyPr wrap="square" lIns="0" tIns="0" rIns="0" bIns="0" rtlCol="0" anchor="t">
            <a:spAutoFit/>
          </a:bodyPr>
          <a:lstStyle/>
          <a:p>
            <a:pPr algn="ctr">
              <a:lnSpc>
                <a:spcPts val="6999"/>
              </a:lnSpc>
              <a:spcBef>
                <a:spcPct val="0"/>
              </a:spcBef>
            </a:pPr>
            <a:r>
              <a:rPr lang="en-US" sz="4999" b="1" dirty="0">
                <a:solidFill>
                  <a:srgbClr val="0F4662"/>
                </a:solidFill>
                <a:latin typeface="Quicksand Bold"/>
                <a:ea typeface="Quicksand Bold"/>
                <a:cs typeface="Quicksand Bold"/>
                <a:sym typeface="Quicksand Bold"/>
              </a:rPr>
              <a:t> E-MARTZ</a:t>
            </a:r>
          </a:p>
        </p:txBody>
      </p:sp>
      <p:sp>
        <p:nvSpPr>
          <p:cNvPr id="10" name="TextBox 10"/>
          <p:cNvSpPr txBox="1"/>
          <p:nvPr/>
        </p:nvSpPr>
        <p:spPr>
          <a:xfrm>
            <a:off x="2663220" y="7098665"/>
            <a:ext cx="4694829" cy="1102866"/>
          </a:xfrm>
          <a:prstGeom prst="rect">
            <a:avLst/>
          </a:prstGeom>
        </p:spPr>
        <p:txBody>
          <a:bodyPr wrap="square" lIns="0" tIns="0" rIns="0" bIns="0" rtlCol="0" anchor="t">
            <a:spAutoFit/>
          </a:bodyPr>
          <a:lstStyle/>
          <a:p>
            <a:pPr algn="ctr">
              <a:lnSpc>
                <a:spcPts val="4339"/>
              </a:lnSpc>
              <a:spcBef>
                <a:spcPct val="0"/>
              </a:spcBef>
            </a:pPr>
            <a:r>
              <a:rPr lang="en-US" sz="3099" b="1" dirty="0">
                <a:solidFill>
                  <a:srgbClr val="0F4662"/>
                </a:solidFill>
                <a:latin typeface="Quicksand Bold"/>
                <a:ea typeface="Quicksand Bold"/>
                <a:cs typeface="Quicksand Bold"/>
                <a:sym typeface="Quicksand Bold"/>
              </a:rPr>
              <a:t>Guided by: </a:t>
            </a:r>
          </a:p>
          <a:p>
            <a:pPr algn="ctr">
              <a:lnSpc>
                <a:spcPts val="4339"/>
              </a:lnSpc>
              <a:spcBef>
                <a:spcPct val="0"/>
              </a:spcBef>
            </a:pPr>
            <a:r>
              <a:rPr lang="en-US" sz="3099" b="1" dirty="0">
                <a:solidFill>
                  <a:srgbClr val="0F4662"/>
                </a:solidFill>
                <a:latin typeface="Quicksand Bold"/>
                <a:ea typeface="Quicksand Bold"/>
                <a:cs typeface="Quicksand Bold"/>
                <a:sym typeface="Quicksand Bold"/>
              </a:rPr>
              <a:t>Prof. </a:t>
            </a:r>
            <a:r>
              <a:rPr lang="en-US" sz="3099" b="1" dirty="0" err="1">
                <a:solidFill>
                  <a:srgbClr val="0F4662"/>
                </a:solidFill>
                <a:latin typeface="Quicksand Bold"/>
                <a:ea typeface="Quicksand Bold"/>
                <a:cs typeface="Quicksand Bold"/>
                <a:sym typeface="Quicksand Bold"/>
              </a:rPr>
              <a:t>Himani</a:t>
            </a:r>
            <a:r>
              <a:rPr lang="en-US" sz="3099" b="1" dirty="0">
                <a:solidFill>
                  <a:srgbClr val="0F4662"/>
                </a:solidFill>
                <a:latin typeface="Quicksand Bold"/>
                <a:ea typeface="Quicksand Bold"/>
                <a:cs typeface="Quicksand Bold"/>
                <a:sym typeface="Quicksand Bold"/>
              </a:rPr>
              <a:t> </a:t>
            </a:r>
            <a:r>
              <a:rPr lang="en-US" sz="3099" b="1" dirty="0" err="1">
                <a:solidFill>
                  <a:srgbClr val="0F4662"/>
                </a:solidFill>
                <a:latin typeface="Quicksand Bold"/>
                <a:ea typeface="Quicksand Bold"/>
                <a:cs typeface="Quicksand Bold"/>
                <a:sym typeface="Quicksand Bold"/>
              </a:rPr>
              <a:t>Thakor</a:t>
            </a:r>
            <a:endParaRPr lang="en-US" sz="3099" b="1" dirty="0">
              <a:solidFill>
                <a:srgbClr val="0F4662"/>
              </a:solidFill>
              <a:latin typeface="Quicksand Bold"/>
              <a:ea typeface="Quicksand Bold"/>
              <a:cs typeface="Quicksand Bold"/>
              <a:sym typeface="Quicksand Bold"/>
            </a:endParaRPr>
          </a:p>
        </p:txBody>
      </p:sp>
      <p:sp>
        <p:nvSpPr>
          <p:cNvPr id="11" name="TextBox 11"/>
          <p:cNvSpPr txBox="1"/>
          <p:nvPr/>
        </p:nvSpPr>
        <p:spPr>
          <a:xfrm>
            <a:off x="12694656" y="7098665"/>
            <a:ext cx="5236218" cy="1102866"/>
          </a:xfrm>
          <a:prstGeom prst="rect">
            <a:avLst/>
          </a:prstGeom>
        </p:spPr>
        <p:txBody>
          <a:bodyPr wrap="square" lIns="0" tIns="0" rIns="0" bIns="0" rtlCol="0" anchor="t">
            <a:spAutoFit/>
          </a:bodyPr>
          <a:lstStyle/>
          <a:p>
            <a:pPr algn="ctr">
              <a:lnSpc>
                <a:spcPts val="4339"/>
              </a:lnSpc>
              <a:spcBef>
                <a:spcPct val="0"/>
              </a:spcBef>
            </a:pPr>
            <a:r>
              <a:rPr lang="en-US" sz="3099" b="1" dirty="0">
                <a:solidFill>
                  <a:srgbClr val="0F4662"/>
                </a:solidFill>
                <a:latin typeface="Quicksand Bold"/>
                <a:ea typeface="Quicksand Bold"/>
                <a:cs typeface="Quicksand Bold"/>
                <a:sym typeface="Quicksand Bold"/>
              </a:rPr>
              <a:t> Submitted by: </a:t>
            </a:r>
          </a:p>
          <a:p>
            <a:pPr algn="l">
              <a:lnSpc>
                <a:spcPts val="4339"/>
              </a:lnSpc>
              <a:spcBef>
                <a:spcPct val="0"/>
              </a:spcBef>
            </a:pPr>
            <a:r>
              <a:rPr lang="en-US" sz="3099" b="1" dirty="0">
                <a:solidFill>
                  <a:srgbClr val="0F4662"/>
                </a:solidFill>
                <a:latin typeface="Quicksand Bold"/>
                <a:ea typeface="Quicksand Bold"/>
                <a:cs typeface="Quicksand Bold"/>
                <a:sym typeface="Quicksand Bold"/>
              </a:rPr>
              <a:t>109   </a:t>
            </a:r>
            <a:r>
              <a:rPr lang="en-US" sz="3099" b="1" dirty="0" smtClean="0">
                <a:solidFill>
                  <a:srgbClr val="0F4662"/>
                </a:solidFill>
                <a:latin typeface="Quicksand Bold"/>
                <a:ea typeface="Quicksand Bold"/>
                <a:cs typeface="Quicksand Bold"/>
                <a:sym typeface="Quicksand Bold"/>
              </a:rPr>
              <a:t>1009  Mehul </a:t>
            </a:r>
            <a:r>
              <a:rPr lang="en-US" sz="3099" b="1" dirty="0">
                <a:solidFill>
                  <a:srgbClr val="0F4662"/>
                </a:solidFill>
                <a:latin typeface="Quicksand Bold"/>
                <a:ea typeface="Quicksand Bold"/>
                <a:cs typeface="Quicksand Bold"/>
                <a:sym typeface="Quicksand Bold"/>
              </a:rPr>
              <a:t>S. </a:t>
            </a:r>
            <a:r>
              <a:rPr lang="en-US" sz="3099" b="1" smtClean="0">
                <a:solidFill>
                  <a:srgbClr val="0F4662"/>
                </a:solidFill>
                <a:latin typeface="Quicksand Bold"/>
                <a:ea typeface="Quicksand Bold"/>
                <a:cs typeface="Quicksand Bold"/>
                <a:sym typeface="Quicksand Bold"/>
              </a:rPr>
              <a:t>Chavda</a:t>
            </a:r>
            <a:endParaRPr lang="en-US" sz="3099" b="1" dirty="0">
              <a:solidFill>
                <a:srgbClr val="0F4662"/>
              </a:solidFill>
              <a:latin typeface="Quicksand Bold"/>
              <a:ea typeface="Quicksand Bold"/>
              <a:cs typeface="Quicksand Bold"/>
              <a:sym typeface="Quicksand Bold"/>
            </a:endParaRPr>
          </a:p>
        </p:txBody>
      </p:sp>
      <p:sp>
        <p:nvSpPr>
          <p:cNvPr id="12" name="TextBox 12"/>
          <p:cNvSpPr txBox="1"/>
          <p:nvPr/>
        </p:nvSpPr>
        <p:spPr>
          <a:xfrm>
            <a:off x="6719384" y="6271842"/>
            <a:ext cx="5996516" cy="397545"/>
          </a:xfrm>
          <a:prstGeom prst="rect">
            <a:avLst/>
          </a:prstGeom>
        </p:spPr>
        <p:txBody>
          <a:bodyPr wrap="square" lIns="0" tIns="0" rIns="0" bIns="0" rtlCol="0" anchor="t">
            <a:spAutoFit/>
          </a:bodyPr>
          <a:lstStyle/>
          <a:p>
            <a:pPr algn="ctr">
              <a:lnSpc>
                <a:spcPts val="3080"/>
              </a:lnSpc>
            </a:pPr>
            <a:r>
              <a:rPr lang="en-US" sz="2200" dirty="0">
                <a:solidFill>
                  <a:srgbClr val="0F4662"/>
                </a:solidFill>
                <a:latin typeface="Canva Sans"/>
                <a:ea typeface="Canva Sans"/>
                <a:cs typeface="Canva Sans"/>
                <a:sym typeface="Canva Sans"/>
              </a:rPr>
              <a:t>(online e-commerce shopping platform)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1" y="2456695"/>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767060" y="990600"/>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9632248" y="1409870"/>
            <a:ext cx="8358749" cy="8714618"/>
          </a:xfrm>
          <a:custGeom>
            <a:avLst/>
            <a:gdLst/>
            <a:ahLst/>
            <a:cxnLst/>
            <a:rect l="l" t="t" r="r" b="b"/>
            <a:pathLst>
              <a:path w="8358749" h="8714618">
                <a:moveTo>
                  <a:pt x="0" y="0"/>
                </a:moveTo>
                <a:lnTo>
                  <a:pt x="8358749" y="0"/>
                </a:lnTo>
                <a:lnTo>
                  <a:pt x="8358749" y="8714618"/>
                </a:lnTo>
                <a:lnTo>
                  <a:pt x="0" y="8714618"/>
                </a:lnTo>
                <a:lnTo>
                  <a:pt x="0" y="0"/>
                </a:lnTo>
                <a:close/>
              </a:path>
            </a:pathLst>
          </a:custGeom>
          <a:blipFill>
            <a:blip r:embed="rId2"/>
            <a:stretch>
              <a:fillRect l="-251" r="-2121" b="-1134"/>
            </a:stretch>
          </a:blipFill>
        </p:spPr>
      </p:sp>
      <p:sp>
        <p:nvSpPr>
          <p:cNvPr id="7" name="TextBox 7"/>
          <p:cNvSpPr txBox="1"/>
          <p:nvPr/>
        </p:nvSpPr>
        <p:spPr>
          <a:xfrm>
            <a:off x="886761" y="114297"/>
            <a:ext cx="8115300"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 FLOW DIAGRAM :</a:t>
            </a:r>
          </a:p>
        </p:txBody>
      </p:sp>
      <p:sp>
        <p:nvSpPr>
          <p:cNvPr id="8" name="TextBox 8"/>
          <p:cNvSpPr txBox="1"/>
          <p:nvPr/>
        </p:nvSpPr>
        <p:spPr>
          <a:xfrm>
            <a:off x="886761" y="3777087"/>
            <a:ext cx="5101887" cy="3571875"/>
          </a:xfrm>
          <a:prstGeom prst="rect">
            <a:avLst/>
          </a:prstGeom>
        </p:spPr>
        <p:txBody>
          <a:bodyPr lIns="0" tIns="0" rIns="0" bIns="0" rtlCol="0" anchor="t">
            <a:spAutoFit/>
          </a:bodyPr>
          <a:lstStyle/>
          <a:p>
            <a:pPr marL="518160" lvl="1" indent="-259080" algn="just">
              <a:lnSpc>
                <a:spcPts val="4079"/>
              </a:lnSpc>
              <a:buFont typeface="Arial"/>
              <a:buChar char="•"/>
            </a:pPr>
            <a:r>
              <a:rPr lang="en-US" sz="2400">
                <a:solidFill>
                  <a:srgbClr val="0F4662"/>
                </a:solidFill>
                <a:latin typeface="Quicksand"/>
                <a:ea typeface="Quicksand"/>
                <a:cs typeface="Quicksand"/>
                <a:sym typeface="Quicksand"/>
              </a:rPr>
              <a:t>The customer can log in, view products, place an order, make a payment, and give feedback. Each action is connected to the system’s database, which stores login, product, order, payment, and feedback details.</a:t>
            </a:r>
          </a:p>
        </p:txBody>
      </p:sp>
      <p:sp>
        <p:nvSpPr>
          <p:cNvPr id="9" name="TextBox 9"/>
          <p:cNvSpPr txBox="1"/>
          <p:nvPr/>
        </p:nvSpPr>
        <p:spPr>
          <a:xfrm>
            <a:off x="1028700" y="2872298"/>
            <a:ext cx="510188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 DFD LEVEL 1-CUSTOMER: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1" y="2456695"/>
            <a:ext cx="5243825" cy="6389627"/>
            <a:chOff x="0" y="0"/>
            <a:chExt cx="1381090" cy="1682865"/>
          </a:xfrm>
        </p:grpSpPr>
        <p:sp>
          <p:nvSpPr>
            <p:cNvPr id="3" name="Freeform 3"/>
            <p:cNvSpPr/>
            <p:nvPr/>
          </p:nvSpPr>
          <p:spPr>
            <a:xfrm>
              <a:off x="0" y="0"/>
              <a:ext cx="1381090" cy="1682865"/>
            </a:xfrm>
            <a:custGeom>
              <a:avLst/>
              <a:gdLst/>
              <a:ahLst/>
              <a:cxnLst/>
              <a:rect l="l" t="t" r="r" b="b"/>
              <a:pathLst>
                <a:path w="1381090" h="1682865">
                  <a:moveTo>
                    <a:pt x="75296" y="0"/>
                  </a:moveTo>
                  <a:lnTo>
                    <a:pt x="1305794" y="0"/>
                  </a:lnTo>
                  <a:cubicBezTo>
                    <a:pt x="1347379" y="0"/>
                    <a:pt x="1381090" y="33711"/>
                    <a:pt x="1381090" y="75296"/>
                  </a:cubicBezTo>
                  <a:lnTo>
                    <a:pt x="1381090" y="1607569"/>
                  </a:lnTo>
                  <a:cubicBezTo>
                    <a:pt x="1381090" y="1649154"/>
                    <a:pt x="1347379" y="1682865"/>
                    <a:pt x="1305794" y="1682865"/>
                  </a:cubicBezTo>
                  <a:lnTo>
                    <a:pt x="75296" y="1682865"/>
                  </a:lnTo>
                  <a:cubicBezTo>
                    <a:pt x="33711" y="1682865"/>
                    <a:pt x="0" y="1649154"/>
                    <a:pt x="0" y="1607569"/>
                  </a:cubicBezTo>
                  <a:lnTo>
                    <a:pt x="0" y="75296"/>
                  </a:lnTo>
                  <a:cubicBezTo>
                    <a:pt x="0" y="33711"/>
                    <a:pt x="33711" y="0"/>
                    <a:pt x="75296" y="0"/>
                  </a:cubicBezTo>
                  <a:close/>
                </a:path>
              </a:pathLst>
            </a:custGeom>
            <a:solidFill>
              <a:srgbClr val="DBE5EA"/>
            </a:solidFill>
          </p:spPr>
        </p:sp>
        <p:sp>
          <p:nvSpPr>
            <p:cNvPr id="4" name="TextBox 4"/>
            <p:cNvSpPr txBox="1"/>
            <p:nvPr/>
          </p:nvSpPr>
          <p:spPr>
            <a:xfrm>
              <a:off x="0" y="-123825"/>
              <a:ext cx="1381090" cy="1806690"/>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767060" y="990600"/>
            <a:ext cx="6492240" cy="0"/>
          </a:xfrm>
          <a:prstGeom prst="line">
            <a:avLst/>
          </a:prstGeom>
          <a:ln w="76200" cap="flat">
            <a:solidFill>
              <a:srgbClr val="0F4662"/>
            </a:solidFill>
            <a:prstDash val="solid"/>
            <a:headEnd type="none" w="sm" len="sm"/>
            <a:tailEnd type="none" w="sm" len="sm"/>
          </a:ln>
        </p:spPr>
      </p:sp>
      <p:sp>
        <p:nvSpPr>
          <p:cNvPr id="6" name="TextBox 6"/>
          <p:cNvSpPr txBox="1"/>
          <p:nvPr/>
        </p:nvSpPr>
        <p:spPr>
          <a:xfrm>
            <a:off x="886761" y="114297"/>
            <a:ext cx="8115300"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 FLOW DIAGRAM :</a:t>
            </a:r>
          </a:p>
        </p:txBody>
      </p:sp>
      <p:sp>
        <p:nvSpPr>
          <p:cNvPr id="7" name="TextBox 7"/>
          <p:cNvSpPr txBox="1"/>
          <p:nvPr/>
        </p:nvSpPr>
        <p:spPr>
          <a:xfrm>
            <a:off x="886761" y="3466513"/>
            <a:ext cx="5101887" cy="5114925"/>
          </a:xfrm>
          <a:prstGeom prst="rect">
            <a:avLst/>
          </a:prstGeom>
        </p:spPr>
        <p:txBody>
          <a:bodyPr lIns="0" tIns="0" rIns="0" bIns="0" rtlCol="0" anchor="t">
            <a:spAutoFit/>
          </a:bodyPr>
          <a:lstStyle/>
          <a:p>
            <a:pPr marL="518160" lvl="1" indent="-259080" algn="just">
              <a:lnSpc>
                <a:spcPts val="4079"/>
              </a:lnSpc>
              <a:buFont typeface="Arial"/>
              <a:buChar char="•"/>
            </a:pPr>
            <a:r>
              <a:rPr lang="en-US" sz="2400">
                <a:solidFill>
                  <a:srgbClr val="0F4662"/>
                </a:solidFill>
                <a:latin typeface="Quicksand"/>
                <a:ea typeface="Quicksand"/>
                <a:cs typeface="Quicksand"/>
                <a:sym typeface="Quicksand"/>
              </a:rPr>
              <a:t>The seller starts by logging in to confirm their details. After that, they can add or update products, manage customer orders, check and update stock in inventory, and handle customer reviews through feedback. Each step is linked to its own database table for saving and getting information.</a:t>
            </a:r>
          </a:p>
        </p:txBody>
      </p:sp>
      <p:sp>
        <p:nvSpPr>
          <p:cNvPr id="8" name="TextBox 8"/>
          <p:cNvSpPr txBox="1"/>
          <p:nvPr/>
        </p:nvSpPr>
        <p:spPr>
          <a:xfrm>
            <a:off x="1028700" y="2872298"/>
            <a:ext cx="510188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 DFD LEVEL 1-SELLER:</a:t>
            </a:r>
          </a:p>
        </p:txBody>
      </p:sp>
      <p:sp>
        <p:nvSpPr>
          <p:cNvPr id="9" name="Freeform 9"/>
          <p:cNvSpPr/>
          <p:nvPr/>
        </p:nvSpPr>
        <p:spPr>
          <a:xfrm>
            <a:off x="9632248" y="1409870"/>
            <a:ext cx="8358749" cy="8714618"/>
          </a:xfrm>
          <a:custGeom>
            <a:avLst/>
            <a:gdLst/>
            <a:ahLst/>
            <a:cxnLst/>
            <a:rect l="l" t="t" r="r" b="b"/>
            <a:pathLst>
              <a:path w="8358749" h="8714618">
                <a:moveTo>
                  <a:pt x="0" y="0"/>
                </a:moveTo>
                <a:lnTo>
                  <a:pt x="8358749" y="0"/>
                </a:lnTo>
                <a:lnTo>
                  <a:pt x="8358749" y="8714618"/>
                </a:lnTo>
                <a:lnTo>
                  <a:pt x="0" y="8714618"/>
                </a:lnTo>
                <a:lnTo>
                  <a:pt x="0" y="0"/>
                </a:lnTo>
                <a:close/>
              </a:path>
            </a:pathLst>
          </a:custGeom>
          <a:blipFill>
            <a:blip r:embed="rId2"/>
            <a:stretch>
              <a:fillRect l="-1180" r="-1180"/>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1" y="2456695"/>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767060" y="990600"/>
            <a:ext cx="6492240" cy="0"/>
          </a:xfrm>
          <a:prstGeom prst="line">
            <a:avLst/>
          </a:prstGeom>
          <a:ln w="76200" cap="flat">
            <a:solidFill>
              <a:srgbClr val="0F4662"/>
            </a:solidFill>
            <a:prstDash val="solid"/>
            <a:headEnd type="none" w="sm" len="sm"/>
            <a:tailEnd type="none" w="sm" len="sm"/>
          </a:ln>
        </p:spPr>
      </p:sp>
      <p:sp>
        <p:nvSpPr>
          <p:cNvPr id="6" name="TextBox 6"/>
          <p:cNvSpPr txBox="1"/>
          <p:nvPr/>
        </p:nvSpPr>
        <p:spPr>
          <a:xfrm>
            <a:off x="886761" y="114297"/>
            <a:ext cx="8115300"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 FLOW DIAGRAM :</a:t>
            </a:r>
          </a:p>
        </p:txBody>
      </p:sp>
      <p:sp>
        <p:nvSpPr>
          <p:cNvPr id="7" name="TextBox 7"/>
          <p:cNvSpPr txBox="1"/>
          <p:nvPr/>
        </p:nvSpPr>
        <p:spPr>
          <a:xfrm>
            <a:off x="886761" y="3777087"/>
            <a:ext cx="5101887" cy="305752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The admin can log in, manage users, approve products, view reports, and check payments. Each process is linked to its own database table for storing and retrieving information.</a:t>
            </a:r>
          </a:p>
        </p:txBody>
      </p:sp>
      <p:sp>
        <p:nvSpPr>
          <p:cNvPr id="8" name="TextBox 8"/>
          <p:cNvSpPr txBox="1"/>
          <p:nvPr/>
        </p:nvSpPr>
        <p:spPr>
          <a:xfrm>
            <a:off x="1028700" y="2872298"/>
            <a:ext cx="5101887" cy="490809"/>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 DFD LEVEL 1-ADMIN:</a:t>
            </a:r>
          </a:p>
        </p:txBody>
      </p:sp>
      <p:sp>
        <p:nvSpPr>
          <p:cNvPr id="9" name="Freeform 9"/>
          <p:cNvSpPr/>
          <p:nvPr/>
        </p:nvSpPr>
        <p:spPr>
          <a:xfrm>
            <a:off x="9632248" y="1409870"/>
            <a:ext cx="8358749" cy="8714618"/>
          </a:xfrm>
          <a:custGeom>
            <a:avLst/>
            <a:gdLst/>
            <a:ahLst/>
            <a:cxnLst/>
            <a:rect l="l" t="t" r="r" b="b"/>
            <a:pathLst>
              <a:path w="8358749" h="8714618">
                <a:moveTo>
                  <a:pt x="0" y="0"/>
                </a:moveTo>
                <a:lnTo>
                  <a:pt x="8358749" y="0"/>
                </a:lnTo>
                <a:lnTo>
                  <a:pt x="8358749" y="8714618"/>
                </a:lnTo>
                <a:lnTo>
                  <a:pt x="0" y="8714618"/>
                </a:lnTo>
                <a:lnTo>
                  <a:pt x="0" y="0"/>
                </a:lnTo>
                <a:close/>
              </a:path>
            </a:pathLst>
          </a:custGeom>
          <a:blipFill>
            <a:blip r:embed="rId2"/>
            <a:stretch>
              <a:fillRect l="-612" r="-612"/>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1" y="2456695"/>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767060" y="990600"/>
            <a:ext cx="6492240" cy="0"/>
          </a:xfrm>
          <a:prstGeom prst="line">
            <a:avLst/>
          </a:prstGeom>
          <a:ln w="76200" cap="flat">
            <a:solidFill>
              <a:srgbClr val="0F4662"/>
            </a:solidFill>
            <a:prstDash val="solid"/>
            <a:headEnd type="none" w="sm" len="sm"/>
            <a:tailEnd type="none" w="sm" len="sm"/>
          </a:ln>
        </p:spPr>
      </p:sp>
      <p:sp>
        <p:nvSpPr>
          <p:cNvPr id="6" name="TextBox 6"/>
          <p:cNvSpPr txBox="1"/>
          <p:nvPr/>
        </p:nvSpPr>
        <p:spPr>
          <a:xfrm>
            <a:off x="886761" y="114297"/>
            <a:ext cx="8115300"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 FLOW DIAGRAM :</a:t>
            </a:r>
          </a:p>
        </p:txBody>
      </p:sp>
      <p:sp>
        <p:nvSpPr>
          <p:cNvPr id="7" name="TextBox 7"/>
          <p:cNvSpPr txBox="1"/>
          <p:nvPr/>
        </p:nvSpPr>
        <p:spPr>
          <a:xfrm>
            <a:off x="886761" y="3777087"/>
            <a:ext cx="5101887" cy="2028825"/>
          </a:xfrm>
          <a:prstGeom prst="rect">
            <a:avLst/>
          </a:prstGeom>
        </p:spPr>
        <p:txBody>
          <a:bodyPr lIns="0" tIns="0" rIns="0" bIns="0" rtlCol="0" anchor="t">
            <a:spAutoFit/>
          </a:bodyPr>
          <a:lstStyle/>
          <a:p>
            <a:pPr marL="518160" lvl="1" indent="-259080" algn="just">
              <a:lnSpc>
                <a:spcPts val="4079"/>
              </a:lnSpc>
              <a:buFont typeface="Arial"/>
              <a:buChar char="•"/>
            </a:pPr>
            <a:r>
              <a:rPr lang="en-US" sz="2400">
                <a:solidFill>
                  <a:srgbClr val="0F4662"/>
                </a:solidFill>
                <a:latin typeface="Quicksand"/>
                <a:ea typeface="Quicksand"/>
                <a:cs typeface="Quicksand"/>
                <a:sym typeface="Quicksand"/>
              </a:rPr>
              <a:t>the customer places an order, makes the payment, and then the system updates inventory and sends order confirmation.</a:t>
            </a:r>
          </a:p>
        </p:txBody>
      </p:sp>
      <p:sp>
        <p:nvSpPr>
          <p:cNvPr id="8" name="TextBox 8"/>
          <p:cNvSpPr txBox="1"/>
          <p:nvPr/>
        </p:nvSpPr>
        <p:spPr>
          <a:xfrm>
            <a:off x="1028700" y="2872298"/>
            <a:ext cx="510188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 DFD LEVEL 2-CUSTOMER:</a:t>
            </a:r>
          </a:p>
        </p:txBody>
      </p:sp>
      <p:sp>
        <p:nvSpPr>
          <p:cNvPr id="9" name="Freeform 9"/>
          <p:cNvSpPr/>
          <p:nvPr/>
        </p:nvSpPr>
        <p:spPr>
          <a:xfrm>
            <a:off x="7380043" y="1448237"/>
            <a:ext cx="10468923" cy="8714618"/>
          </a:xfrm>
          <a:custGeom>
            <a:avLst/>
            <a:gdLst/>
            <a:ahLst/>
            <a:cxnLst/>
            <a:rect l="l" t="t" r="r" b="b"/>
            <a:pathLst>
              <a:path w="10468923" h="8714618">
                <a:moveTo>
                  <a:pt x="0" y="0"/>
                </a:moveTo>
                <a:lnTo>
                  <a:pt x="10468923" y="0"/>
                </a:lnTo>
                <a:lnTo>
                  <a:pt x="10468923" y="8714618"/>
                </a:lnTo>
                <a:lnTo>
                  <a:pt x="0" y="8714618"/>
                </a:lnTo>
                <a:lnTo>
                  <a:pt x="0" y="0"/>
                </a:lnTo>
                <a:close/>
              </a:path>
            </a:pathLst>
          </a:custGeom>
          <a:blipFill>
            <a:blip r:embed="rId2"/>
            <a:stretch>
              <a:fillRect t="-1348" r="-2885" b="-1348"/>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1" y="2456695"/>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767060" y="990600"/>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10767060" y="1195503"/>
            <a:ext cx="6805053" cy="8949048"/>
          </a:xfrm>
          <a:custGeom>
            <a:avLst/>
            <a:gdLst/>
            <a:ahLst/>
            <a:cxnLst/>
            <a:rect l="l" t="t" r="r" b="b"/>
            <a:pathLst>
              <a:path w="6805053" h="8949048">
                <a:moveTo>
                  <a:pt x="0" y="0"/>
                </a:moveTo>
                <a:lnTo>
                  <a:pt x="6805053" y="0"/>
                </a:lnTo>
                <a:lnTo>
                  <a:pt x="6805053" y="8949048"/>
                </a:lnTo>
                <a:lnTo>
                  <a:pt x="0" y="8949048"/>
                </a:lnTo>
                <a:lnTo>
                  <a:pt x="0" y="0"/>
                </a:lnTo>
                <a:close/>
              </a:path>
            </a:pathLst>
          </a:custGeom>
          <a:blipFill>
            <a:blip r:embed="rId2"/>
            <a:stretch>
              <a:fillRect l="-4425" r="-3191" b="-466"/>
            </a:stretch>
          </a:blipFill>
        </p:spPr>
      </p:sp>
      <p:sp>
        <p:nvSpPr>
          <p:cNvPr id="7" name="TextBox 7"/>
          <p:cNvSpPr txBox="1"/>
          <p:nvPr/>
        </p:nvSpPr>
        <p:spPr>
          <a:xfrm>
            <a:off x="260238" y="114297"/>
            <a:ext cx="9880299"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ENTITY RELATIONSHIP(ER) :</a:t>
            </a:r>
          </a:p>
        </p:txBody>
      </p:sp>
      <p:sp>
        <p:nvSpPr>
          <p:cNvPr id="8" name="TextBox 8"/>
          <p:cNvSpPr txBox="1"/>
          <p:nvPr/>
        </p:nvSpPr>
        <p:spPr>
          <a:xfrm>
            <a:off x="1028700" y="5410200"/>
            <a:ext cx="5101887" cy="305752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Customer → Order (1:M)</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Product → Order (1:M)</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Order → Payment (1:1)</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Customer → Feedback (1:M)</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Product → Feedback (1:M)</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Seller → Inventory (1:M)</a:t>
            </a:r>
          </a:p>
        </p:txBody>
      </p:sp>
      <p:sp>
        <p:nvSpPr>
          <p:cNvPr id="9" name="TextBox 9"/>
          <p:cNvSpPr txBox="1"/>
          <p:nvPr/>
        </p:nvSpPr>
        <p:spPr>
          <a:xfrm>
            <a:off x="1028700" y="2872298"/>
            <a:ext cx="5101887" cy="490809"/>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 ENTITIES:</a:t>
            </a:r>
          </a:p>
        </p:txBody>
      </p:sp>
      <p:sp>
        <p:nvSpPr>
          <p:cNvPr id="10" name="TextBox 10"/>
          <p:cNvSpPr txBox="1"/>
          <p:nvPr/>
        </p:nvSpPr>
        <p:spPr>
          <a:xfrm>
            <a:off x="886761" y="3509709"/>
            <a:ext cx="5385764" cy="815339"/>
          </a:xfrm>
          <a:prstGeom prst="rect">
            <a:avLst/>
          </a:prstGeom>
        </p:spPr>
        <p:txBody>
          <a:bodyPr lIns="0" tIns="0" rIns="0" bIns="0" rtlCol="0" anchor="t">
            <a:spAutoFit/>
          </a:bodyPr>
          <a:lstStyle/>
          <a:p>
            <a:pPr marL="518165" lvl="1" indent="-259082" algn="l">
              <a:lnSpc>
                <a:spcPts val="3360"/>
              </a:lnSpc>
              <a:buFont typeface="Arial"/>
              <a:buChar char="•"/>
            </a:pPr>
            <a:r>
              <a:rPr lang="en-US" sz="2400">
                <a:solidFill>
                  <a:srgbClr val="0F4662"/>
                </a:solidFill>
                <a:latin typeface="Canva Sans"/>
                <a:ea typeface="Canva Sans"/>
                <a:cs typeface="Canva Sans"/>
                <a:sym typeface="Canva Sans"/>
              </a:rPr>
              <a:t>Login, Product, Order, Payment, Feedback, Inventory, Seller</a:t>
            </a:r>
          </a:p>
        </p:txBody>
      </p:sp>
      <p:sp>
        <p:nvSpPr>
          <p:cNvPr id="11" name="TextBox 11"/>
          <p:cNvSpPr txBox="1"/>
          <p:nvPr/>
        </p:nvSpPr>
        <p:spPr>
          <a:xfrm>
            <a:off x="1170639" y="4864758"/>
            <a:ext cx="510188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 RELATIONSHIPS: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624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415389" y="2378301"/>
            <a:ext cx="13457222" cy="6504324"/>
          </a:xfrm>
          <a:custGeom>
            <a:avLst/>
            <a:gdLst/>
            <a:ahLst/>
            <a:cxnLst/>
            <a:rect l="l" t="t" r="r" b="b"/>
            <a:pathLst>
              <a:path w="13457222" h="6504324">
                <a:moveTo>
                  <a:pt x="0" y="0"/>
                </a:moveTo>
                <a:lnTo>
                  <a:pt x="13457222" y="0"/>
                </a:lnTo>
                <a:lnTo>
                  <a:pt x="13457222" y="6504324"/>
                </a:lnTo>
                <a:lnTo>
                  <a:pt x="0" y="6504324"/>
                </a:lnTo>
                <a:lnTo>
                  <a:pt x="0" y="0"/>
                </a:lnTo>
                <a:close/>
              </a:path>
            </a:pathLst>
          </a:custGeom>
          <a:blipFill>
            <a:blip r:embed="rId4"/>
            <a:stretch>
              <a:fillRect/>
            </a:stretch>
          </a:blipFill>
        </p:spPr>
      </p:sp>
      <p:sp>
        <p:nvSpPr>
          <p:cNvPr id="4" name="TextBox 4"/>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5" name="TextBox 5"/>
          <p:cNvSpPr txBox="1"/>
          <p:nvPr/>
        </p:nvSpPr>
        <p:spPr>
          <a:xfrm>
            <a:off x="262926" y="1627774"/>
            <a:ext cx="3675487"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HOME PAGE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624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846601" y="1867222"/>
            <a:ext cx="9771488" cy="3637783"/>
          </a:xfrm>
          <a:custGeom>
            <a:avLst/>
            <a:gdLst/>
            <a:ahLst/>
            <a:cxnLst/>
            <a:rect l="l" t="t" r="r" b="b"/>
            <a:pathLst>
              <a:path w="9771488" h="3637783">
                <a:moveTo>
                  <a:pt x="0" y="0"/>
                </a:moveTo>
                <a:lnTo>
                  <a:pt x="9771489" y="0"/>
                </a:lnTo>
                <a:lnTo>
                  <a:pt x="9771489" y="3637784"/>
                </a:lnTo>
                <a:lnTo>
                  <a:pt x="0" y="3637784"/>
                </a:lnTo>
                <a:lnTo>
                  <a:pt x="0" y="0"/>
                </a:lnTo>
                <a:close/>
              </a:path>
            </a:pathLst>
          </a:custGeom>
          <a:blipFill>
            <a:blip r:embed="rId4"/>
            <a:stretch>
              <a:fillRect t="-2257" b="-2257"/>
            </a:stretch>
          </a:blipFill>
        </p:spPr>
      </p:sp>
      <p:sp>
        <p:nvSpPr>
          <p:cNvPr id="4" name="Freeform 4"/>
          <p:cNvSpPr/>
          <p:nvPr/>
        </p:nvSpPr>
        <p:spPr>
          <a:xfrm>
            <a:off x="3846601" y="5505006"/>
            <a:ext cx="9771488" cy="2773678"/>
          </a:xfrm>
          <a:custGeom>
            <a:avLst/>
            <a:gdLst/>
            <a:ahLst/>
            <a:cxnLst/>
            <a:rect l="l" t="t" r="r" b="b"/>
            <a:pathLst>
              <a:path w="9771488" h="2773678">
                <a:moveTo>
                  <a:pt x="0" y="0"/>
                </a:moveTo>
                <a:lnTo>
                  <a:pt x="9771489" y="0"/>
                </a:lnTo>
                <a:lnTo>
                  <a:pt x="9771489" y="2773677"/>
                </a:lnTo>
                <a:lnTo>
                  <a:pt x="0" y="2773677"/>
                </a:lnTo>
                <a:lnTo>
                  <a:pt x="0" y="0"/>
                </a:lnTo>
                <a:close/>
              </a:path>
            </a:pathLst>
          </a:custGeom>
          <a:blipFill>
            <a:blip r:embed="rId5"/>
            <a:stretch>
              <a:fillRect/>
            </a:stretch>
          </a:blipFill>
        </p:spPr>
      </p:sp>
      <p:sp>
        <p:nvSpPr>
          <p:cNvPr id="5" name="TextBox 5"/>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6" name="TextBox 6"/>
          <p:cNvSpPr txBox="1"/>
          <p:nvPr/>
        </p:nvSpPr>
        <p:spPr>
          <a:xfrm>
            <a:off x="262926" y="1063405"/>
            <a:ext cx="3675487"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The Features page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926" y="2869633"/>
            <a:ext cx="8402998" cy="4181782"/>
          </a:xfrm>
          <a:custGeom>
            <a:avLst/>
            <a:gdLst/>
            <a:ahLst/>
            <a:cxnLst/>
            <a:rect l="l" t="t" r="r" b="b"/>
            <a:pathLst>
              <a:path w="8402998" h="4181782">
                <a:moveTo>
                  <a:pt x="0" y="0"/>
                </a:moveTo>
                <a:lnTo>
                  <a:pt x="8402998" y="0"/>
                </a:lnTo>
                <a:lnTo>
                  <a:pt x="8402998" y="4181782"/>
                </a:lnTo>
                <a:lnTo>
                  <a:pt x="0" y="4181782"/>
                </a:lnTo>
                <a:lnTo>
                  <a:pt x="0" y="0"/>
                </a:lnTo>
                <a:close/>
              </a:path>
            </a:pathLst>
          </a:custGeom>
          <a:blipFill>
            <a:blip r:embed="rId2"/>
            <a:stretch>
              <a:fillRect l="-2434" r="-2434"/>
            </a:stretch>
          </a:blipFill>
        </p:spPr>
      </p:sp>
      <p:sp>
        <p:nvSpPr>
          <p:cNvPr id="3" name="Freeform 3"/>
          <p:cNvSpPr/>
          <p:nvPr/>
        </p:nvSpPr>
        <p:spPr>
          <a:xfrm>
            <a:off x="9144000" y="2924095"/>
            <a:ext cx="8265996" cy="4127320"/>
          </a:xfrm>
          <a:custGeom>
            <a:avLst/>
            <a:gdLst/>
            <a:ahLst/>
            <a:cxnLst/>
            <a:rect l="l" t="t" r="r" b="b"/>
            <a:pathLst>
              <a:path w="8265996" h="4127320">
                <a:moveTo>
                  <a:pt x="0" y="0"/>
                </a:moveTo>
                <a:lnTo>
                  <a:pt x="8265996" y="0"/>
                </a:lnTo>
                <a:lnTo>
                  <a:pt x="8265996" y="4127320"/>
                </a:lnTo>
                <a:lnTo>
                  <a:pt x="0" y="4127320"/>
                </a:lnTo>
                <a:lnTo>
                  <a:pt x="0" y="0"/>
                </a:lnTo>
                <a:close/>
              </a:path>
            </a:pathLst>
          </a:custGeom>
          <a:blipFill>
            <a:blip r:embed="rId3"/>
            <a:stretch>
              <a:fillRect l="-2408" r="-2408"/>
            </a:stretch>
          </a:blipFill>
        </p:spPr>
      </p:sp>
      <p:sp>
        <p:nvSpPr>
          <p:cNvPr id="4" name="TextBox 4"/>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5" name="TextBox 5"/>
          <p:cNvSpPr txBox="1"/>
          <p:nvPr/>
        </p:nvSpPr>
        <p:spPr>
          <a:xfrm>
            <a:off x="262926" y="1627774"/>
            <a:ext cx="3538558"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Featured product :</a:t>
            </a:r>
          </a:p>
        </p:txBody>
      </p:sp>
      <p:sp>
        <p:nvSpPr>
          <p:cNvPr id="6" name="TextBox 6"/>
          <p:cNvSpPr txBox="1"/>
          <p:nvPr/>
        </p:nvSpPr>
        <p:spPr>
          <a:xfrm>
            <a:off x="9144000" y="1627774"/>
            <a:ext cx="3048964"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Latest product :</a:t>
            </a:r>
          </a:p>
        </p:txBody>
      </p:sp>
      <p:sp>
        <p:nvSpPr>
          <p:cNvPr id="7" name="Freeform 7"/>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926" y="2869633"/>
            <a:ext cx="8402998" cy="4181782"/>
          </a:xfrm>
          <a:custGeom>
            <a:avLst/>
            <a:gdLst/>
            <a:ahLst/>
            <a:cxnLst/>
            <a:rect l="l" t="t" r="r" b="b"/>
            <a:pathLst>
              <a:path w="8402998" h="4181782">
                <a:moveTo>
                  <a:pt x="0" y="0"/>
                </a:moveTo>
                <a:lnTo>
                  <a:pt x="8402998" y="0"/>
                </a:lnTo>
                <a:lnTo>
                  <a:pt x="8402998" y="4181782"/>
                </a:lnTo>
                <a:lnTo>
                  <a:pt x="0" y="4181782"/>
                </a:lnTo>
                <a:lnTo>
                  <a:pt x="0" y="0"/>
                </a:lnTo>
                <a:close/>
              </a:path>
            </a:pathLst>
          </a:custGeom>
          <a:blipFill>
            <a:blip r:embed="rId2"/>
            <a:stretch>
              <a:fillRect l="-1838" r="-1838"/>
            </a:stretch>
          </a:blipFill>
        </p:spPr>
      </p:sp>
      <p:sp>
        <p:nvSpPr>
          <p:cNvPr id="3" name="Freeform 3"/>
          <p:cNvSpPr/>
          <p:nvPr/>
        </p:nvSpPr>
        <p:spPr>
          <a:xfrm>
            <a:off x="9144000" y="2924095"/>
            <a:ext cx="8265996" cy="4127320"/>
          </a:xfrm>
          <a:custGeom>
            <a:avLst/>
            <a:gdLst/>
            <a:ahLst/>
            <a:cxnLst/>
            <a:rect l="l" t="t" r="r" b="b"/>
            <a:pathLst>
              <a:path w="8265996" h="4127320">
                <a:moveTo>
                  <a:pt x="0" y="0"/>
                </a:moveTo>
                <a:lnTo>
                  <a:pt x="8265996" y="0"/>
                </a:lnTo>
                <a:lnTo>
                  <a:pt x="8265996" y="4127320"/>
                </a:lnTo>
                <a:lnTo>
                  <a:pt x="0" y="4127320"/>
                </a:lnTo>
                <a:lnTo>
                  <a:pt x="0" y="0"/>
                </a:lnTo>
                <a:close/>
              </a:path>
            </a:pathLst>
          </a:custGeom>
          <a:blipFill>
            <a:blip r:embed="rId3"/>
            <a:stretch>
              <a:fillRect l="-2408" r="-2408"/>
            </a:stretch>
          </a:blipFill>
        </p:spPr>
      </p:sp>
      <p:sp>
        <p:nvSpPr>
          <p:cNvPr id="4" name="TextBox 4"/>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5" name="TextBox 5"/>
          <p:cNvSpPr txBox="1"/>
          <p:nvPr/>
        </p:nvSpPr>
        <p:spPr>
          <a:xfrm>
            <a:off x="262926" y="1627774"/>
            <a:ext cx="3538558"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Popular product :</a:t>
            </a:r>
          </a:p>
        </p:txBody>
      </p:sp>
      <p:sp>
        <p:nvSpPr>
          <p:cNvPr id="6" name="TextBox 6"/>
          <p:cNvSpPr txBox="1"/>
          <p:nvPr/>
        </p:nvSpPr>
        <p:spPr>
          <a:xfrm>
            <a:off x="9144000" y="1627774"/>
            <a:ext cx="3576507"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Customer reviews :</a:t>
            </a:r>
          </a:p>
        </p:txBody>
      </p:sp>
      <p:sp>
        <p:nvSpPr>
          <p:cNvPr id="7" name="Freeform 7"/>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926" y="3098679"/>
            <a:ext cx="8881074" cy="3676702"/>
          </a:xfrm>
          <a:custGeom>
            <a:avLst/>
            <a:gdLst/>
            <a:ahLst/>
            <a:cxnLst/>
            <a:rect l="l" t="t" r="r" b="b"/>
            <a:pathLst>
              <a:path w="8881074" h="3676702">
                <a:moveTo>
                  <a:pt x="0" y="0"/>
                </a:moveTo>
                <a:lnTo>
                  <a:pt x="8881074" y="0"/>
                </a:lnTo>
                <a:lnTo>
                  <a:pt x="8881074" y="3676701"/>
                </a:lnTo>
                <a:lnTo>
                  <a:pt x="0" y="3676701"/>
                </a:lnTo>
                <a:lnTo>
                  <a:pt x="0" y="0"/>
                </a:lnTo>
                <a:close/>
              </a:path>
            </a:pathLst>
          </a:custGeom>
          <a:blipFill>
            <a:blip r:embed="rId2"/>
            <a:stretch>
              <a:fillRect l="-8799" r="-9971" b="-2759"/>
            </a:stretch>
          </a:blipFill>
        </p:spPr>
      </p:sp>
      <p:sp>
        <p:nvSpPr>
          <p:cNvPr id="3" name="Freeform 3"/>
          <p:cNvSpPr/>
          <p:nvPr/>
        </p:nvSpPr>
        <p:spPr>
          <a:xfrm>
            <a:off x="9651253" y="3098679"/>
            <a:ext cx="7608047" cy="3798798"/>
          </a:xfrm>
          <a:custGeom>
            <a:avLst/>
            <a:gdLst/>
            <a:ahLst/>
            <a:cxnLst/>
            <a:rect l="l" t="t" r="r" b="b"/>
            <a:pathLst>
              <a:path w="7608047" h="3798798">
                <a:moveTo>
                  <a:pt x="0" y="0"/>
                </a:moveTo>
                <a:lnTo>
                  <a:pt x="7608047" y="0"/>
                </a:lnTo>
                <a:lnTo>
                  <a:pt x="7608047" y="3798797"/>
                </a:lnTo>
                <a:lnTo>
                  <a:pt x="0" y="3798797"/>
                </a:lnTo>
                <a:lnTo>
                  <a:pt x="0" y="0"/>
                </a:lnTo>
                <a:close/>
              </a:path>
            </a:pathLst>
          </a:custGeom>
          <a:blipFill>
            <a:blip r:embed="rId3"/>
            <a:stretch>
              <a:fillRect l="-2811" r="-2811"/>
            </a:stretch>
          </a:blipFill>
        </p:spPr>
      </p:sp>
      <p:sp>
        <p:nvSpPr>
          <p:cNvPr id="4" name="TextBox 4"/>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5" name="TextBox 5"/>
          <p:cNvSpPr txBox="1"/>
          <p:nvPr/>
        </p:nvSpPr>
        <p:spPr>
          <a:xfrm>
            <a:off x="262926" y="1627774"/>
            <a:ext cx="3538558"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Subscribe page :</a:t>
            </a:r>
          </a:p>
        </p:txBody>
      </p:sp>
      <p:sp>
        <p:nvSpPr>
          <p:cNvPr id="6" name="TextBox 6"/>
          <p:cNvSpPr txBox="1"/>
          <p:nvPr/>
        </p:nvSpPr>
        <p:spPr>
          <a:xfrm>
            <a:off x="9144000" y="1627774"/>
            <a:ext cx="3576507"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Footer:</a:t>
            </a:r>
          </a:p>
        </p:txBody>
      </p:sp>
      <p:sp>
        <p:nvSpPr>
          <p:cNvPr id="7" name="Freeform 7"/>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3" name="AutoShape 3"/>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4" name="Freeform 4"/>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5149755" y="3357441"/>
            <a:ext cx="8017960" cy="2030894"/>
          </a:xfrm>
          <a:prstGeom prst="rect">
            <a:avLst/>
          </a:prstGeom>
        </p:spPr>
        <p:txBody>
          <a:bodyPr lIns="0" tIns="0" rIns="0" bIns="0" rtlCol="0" anchor="t">
            <a:spAutoFit/>
          </a:bodyPr>
          <a:lstStyle/>
          <a:p>
            <a:pPr marL="0" lvl="0" indent="0" algn="ctr">
              <a:lnSpc>
                <a:spcPts val="16685"/>
              </a:lnSpc>
              <a:spcBef>
                <a:spcPct val="0"/>
              </a:spcBef>
            </a:pPr>
            <a:r>
              <a:rPr lang="en-US" sz="11918" b="1" i="1">
                <a:solidFill>
                  <a:srgbClr val="0F4662"/>
                </a:solidFill>
                <a:latin typeface="Cormorant Garamond Bold Italics"/>
                <a:ea typeface="Cormorant Garamond Bold Italics"/>
                <a:cs typeface="Cormorant Garamond Bold Italics"/>
                <a:sym typeface="Cormorant Garamond Bold Italics"/>
              </a:rPr>
              <a:t>E -MARTZ</a:t>
            </a:r>
          </a:p>
        </p:txBody>
      </p:sp>
      <p:sp>
        <p:nvSpPr>
          <p:cNvPr id="7" name="TextBox 7"/>
          <p:cNvSpPr txBox="1"/>
          <p:nvPr/>
        </p:nvSpPr>
        <p:spPr>
          <a:xfrm>
            <a:off x="6043417" y="5340710"/>
            <a:ext cx="6201167" cy="365861"/>
          </a:xfrm>
          <a:prstGeom prst="rect">
            <a:avLst/>
          </a:prstGeom>
        </p:spPr>
        <p:txBody>
          <a:bodyPr lIns="0" tIns="0" rIns="0" bIns="0" rtlCol="0" anchor="t">
            <a:spAutoFit/>
          </a:bodyPr>
          <a:lstStyle/>
          <a:p>
            <a:pPr marL="0" lvl="0" indent="0" algn="ctr">
              <a:lnSpc>
                <a:spcPts val="2934"/>
              </a:lnSpc>
              <a:spcBef>
                <a:spcPct val="0"/>
              </a:spcBef>
            </a:pPr>
            <a:r>
              <a:rPr lang="en-US" sz="2096" dirty="0">
                <a:solidFill>
                  <a:srgbClr val="0F4662"/>
                </a:solidFill>
                <a:latin typeface="Quicksand"/>
                <a:ea typeface="Quicksand"/>
                <a:cs typeface="Quicksand"/>
                <a:sym typeface="Quicksand"/>
              </a:rPr>
              <a:t>online e-commerce </a:t>
            </a:r>
            <a:r>
              <a:rPr lang="en-US" sz="2096" dirty="0" smtClean="0">
                <a:solidFill>
                  <a:srgbClr val="0F4662"/>
                </a:solidFill>
                <a:latin typeface="Quicksand"/>
                <a:ea typeface="Quicksand"/>
                <a:cs typeface="Quicksand"/>
                <a:sym typeface="Quicksand"/>
              </a:rPr>
              <a:t>shopping </a:t>
            </a:r>
            <a:r>
              <a:rPr lang="en-US" sz="2096" dirty="0">
                <a:solidFill>
                  <a:srgbClr val="0F4662"/>
                </a:solidFill>
                <a:latin typeface="Quicksand"/>
                <a:ea typeface="Quicksand"/>
                <a:cs typeface="Quicksand"/>
                <a:sym typeface="Quicksand"/>
              </a:rPr>
              <a:t>platform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926" y="2869633"/>
            <a:ext cx="8402998" cy="4181782"/>
          </a:xfrm>
          <a:custGeom>
            <a:avLst/>
            <a:gdLst/>
            <a:ahLst/>
            <a:cxnLst/>
            <a:rect l="l" t="t" r="r" b="b"/>
            <a:pathLst>
              <a:path w="8402998" h="4181782">
                <a:moveTo>
                  <a:pt x="0" y="0"/>
                </a:moveTo>
                <a:lnTo>
                  <a:pt x="8402998" y="0"/>
                </a:lnTo>
                <a:lnTo>
                  <a:pt x="8402998" y="4181782"/>
                </a:lnTo>
                <a:lnTo>
                  <a:pt x="0" y="4181782"/>
                </a:lnTo>
                <a:lnTo>
                  <a:pt x="0" y="0"/>
                </a:lnTo>
                <a:close/>
              </a:path>
            </a:pathLst>
          </a:custGeom>
          <a:blipFill>
            <a:blip r:embed="rId2"/>
            <a:stretch>
              <a:fillRect l="-4092" r="-4092"/>
            </a:stretch>
          </a:blipFill>
        </p:spPr>
      </p:sp>
      <p:sp>
        <p:nvSpPr>
          <p:cNvPr id="3" name="Freeform 3"/>
          <p:cNvSpPr/>
          <p:nvPr/>
        </p:nvSpPr>
        <p:spPr>
          <a:xfrm>
            <a:off x="9144000" y="2924095"/>
            <a:ext cx="8265996" cy="4127320"/>
          </a:xfrm>
          <a:custGeom>
            <a:avLst/>
            <a:gdLst/>
            <a:ahLst/>
            <a:cxnLst/>
            <a:rect l="l" t="t" r="r" b="b"/>
            <a:pathLst>
              <a:path w="8265996" h="4127320">
                <a:moveTo>
                  <a:pt x="0" y="0"/>
                </a:moveTo>
                <a:lnTo>
                  <a:pt x="8265996" y="0"/>
                </a:lnTo>
                <a:lnTo>
                  <a:pt x="8265996" y="4127320"/>
                </a:lnTo>
                <a:lnTo>
                  <a:pt x="0" y="4127320"/>
                </a:lnTo>
                <a:lnTo>
                  <a:pt x="0" y="0"/>
                </a:lnTo>
                <a:close/>
              </a:path>
            </a:pathLst>
          </a:custGeom>
          <a:blipFill>
            <a:blip r:embed="rId3"/>
            <a:stretch>
              <a:fillRect l="-482" r="-482"/>
            </a:stretch>
          </a:blipFill>
        </p:spPr>
      </p:sp>
      <p:sp>
        <p:nvSpPr>
          <p:cNvPr id="4" name="TextBox 4"/>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5" name="TextBox 5"/>
          <p:cNvSpPr txBox="1"/>
          <p:nvPr/>
        </p:nvSpPr>
        <p:spPr>
          <a:xfrm>
            <a:off x="262926" y="1627774"/>
            <a:ext cx="3538558"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Cart :</a:t>
            </a:r>
          </a:p>
        </p:txBody>
      </p:sp>
      <p:sp>
        <p:nvSpPr>
          <p:cNvPr id="6" name="TextBox 6"/>
          <p:cNvSpPr txBox="1"/>
          <p:nvPr/>
        </p:nvSpPr>
        <p:spPr>
          <a:xfrm>
            <a:off x="9144000" y="1627774"/>
            <a:ext cx="3576507"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Wishlist :</a:t>
            </a:r>
          </a:p>
        </p:txBody>
      </p:sp>
      <p:sp>
        <p:nvSpPr>
          <p:cNvPr id="7" name="Freeform 7"/>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926" y="2924095"/>
            <a:ext cx="8402998" cy="4181782"/>
          </a:xfrm>
          <a:custGeom>
            <a:avLst/>
            <a:gdLst/>
            <a:ahLst/>
            <a:cxnLst/>
            <a:rect l="l" t="t" r="r" b="b"/>
            <a:pathLst>
              <a:path w="8402998" h="4181782">
                <a:moveTo>
                  <a:pt x="0" y="0"/>
                </a:moveTo>
                <a:lnTo>
                  <a:pt x="8402998" y="0"/>
                </a:lnTo>
                <a:lnTo>
                  <a:pt x="8402998" y="4181781"/>
                </a:lnTo>
                <a:lnTo>
                  <a:pt x="0" y="4181781"/>
                </a:lnTo>
                <a:lnTo>
                  <a:pt x="0" y="0"/>
                </a:lnTo>
                <a:close/>
              </a:path>
            </a:pathLst>
          </a:custGeom>
          <a:blipFill>
            <a:blip r:embed="rId2"/>
            <a:stretch>
              <a:fillRect t="-966" b="-966"/>
            </a:stretch>
          </a:blipFill>
        </p:spPr>
      </p:sp>
      <p:sp>
        <p:nvSpPr>
          <p:cNvPr id="3" name="Freeform 3"/>
          <p:cNvSpPr/>
          <p:nvPr/>
        </p:nvSpPr>
        <p:spPr>
          <a:xfrm>
            <a:off x="9144000" y="2924095"/>
            <a:ext cx="8265996" cy="4127320"/>
          </a:xfrm>
          <a:custGeom>
            <a:avLst/>
            <a:gdLst/>
            <a:ahLst/>
            <a:cxnLst/>
            <a:rect l="l" t="t" r="r" b="b"/>
            <a:pathLst>
              <a:path w="8265996" h="4127320">
                <a:moveTo>
                  <a:pt x="0" y="0"/>
                </a:moveTo>
                <a:lnTo>
                  <a:pt x="8265996" y="0"/>
                </a:lnTo>
                <a:lnTo>
                  <a:pt x="8265996" y="4127320"/>
                </a:lnTo>
                <a:lnTo>
                  <a:pt x="0" y="4127320"/>
                </a:lnTo>
                <a:lnTo>
                  <a:pt x="0" y="0"/>
                </a:lnTo>
                <a:close/>
              </a:path>
            </a:pathLst>
          </a:custGeom>
          <a:blipFill>
            <a:blip r:embed="rId3"/>
            <a:stretch>
              <a:fillRect l="-4059" r="-4059"/>
            </a:stretch>
          </a:blipFill>
        </p:spPr>
      </p:sp>
      <p:sp>
        <p:nvSpPr>
          <p:cNvPr id="4" name="Freeform 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262926" y="7105876"/>
            <a:ext cx="8402998" cy="1752711"/>
          </a:xfrm>
          <a:custGeom>
            <a:avLst/>
            <a:gdLst/>
            <a:ahLst/>
            <a:cxnLst/>
            <a:rect l="l" t="t" r="r" b="b"/>
            <a:pathLst>
              <a:path w="8402998" h="1752711">
                <a:moveTo>
                  <a:pt x="0" y="0"/>
                </a:moveTo>
                <a:lnTo>
                  <a:pt x="8402998" y="0"/>
                </a:lnTo>
                <a:lnTo>
                  <a:pt x="8402998" y="1752712"/>
                </a:lnTo>
                <a:lnTo>
                  <a:pt x="0" y="1752712"/>
                </a:lnTo>
                <a:lnTo>
                  <a:pt x="0" y="0"/>
                </a:lnTo>
                <a:close/>
              </a:path>
            </a:pathLst>
          </a:custGeom>
          <a:blipFill>
            <a:blip r:embed="rId6"/>
            <a:stretch>
              <a:fillRect b="-93769"/>
            </a:stretch>
          </a:blipFill>
        </p:spPr>
      </p:sp>
      <p:sp>
        <p:nvSpPr>
          <p:cNvPr id="6" name="TextBox 6"/>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7" name="TextBox 7"/>
          <p:cNvSpPr txBox="1"/>
          <p:nvPr/>
        </p:nvSpPr>
        <p:spPr>
          <a:xfrm>
            <a:off x="262926" y="1627774"/>
            <a:ext cx="3538558"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Category -MEN  :</a:t>
            </a:r>
          </a:p>
        </p:txBody>
      </p:sp>
      <p:sp>
        <p:nvSpPr>
          <p:cNvPr id="8" name="TextBox 8"/>
          <p:cNvSpPr txBox="1"/>
          <p:nvPr/>
        </p:nvSpPr>
        <p:spPr>
          <a:xfrm>
            <a:off x="9144000" y="1627774"/>
            <a:ext cx="3576507"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Category-WOMEN :</a:t>
            </a:r>
          </a:p>
        </p:txBody>
      </p:sp>
      <p:sp>
        <p:nvSpPr>
          <p:cNvPr id="9" name="Freeform 9"/>
          <p:cNvSpPr/>
          <p:nvPr/>
        </p:nvSpPr>
        <p:spPr>
          <a:xfrm>
            <a:off x="9144000" y="7051415"/>
            <a:ext cx="8265996" cy="1939317"/>
          </a:xfrm>
          <a:custGeom>
            <a:avLst/>
            <a:gdLst/>
            <a:ahLst/>
            <a:cxnLst/>
            <a:rect l="l" t="t" r="r" b="b"/>
            <a:pathLst>
              <a:path w="8265996" h="1939317">
                <a:moveTo>
                  <a:pt x="0" y="0"/>
                </a:moveTo>
                <a:lnTo>
                  <a:pt x="8265996" y="0"/>
                </a:lnTo>
                <a:lnTo>
                  <a:pt x="8265996" y="1939317"/>
                </a:lnTo>
                <a:lnTo>
                  <a:pt x="0" y="1939317"/>
                </a:lnTo>
                <a:lnTo>
                  <a:pt x="0" y="0"/>
                </a:lnTo>
                <a:close/>
              </a:path>
            </a:pathLst>
          </a:custGeom>
          <a:blipFill>
            <a:blip r:embed="rId7"/>
            <a:stretch>
              <a:fillRect l="-3723" r="-3723" b="-94162"/>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926" y="2924095"/>
            <a:ext cx="8402998" cy="4181782"/>
          </a:xfrm>
          <a:custGeom>
            <a:avLst/>
            <a:gdLst/>
            <a:ahLst/>
            <a:cxnLst/>
            <a:rect l="l" t="t" r="r" b="b"/>
            <a:pathLst>
              <a:path w="8402998" h="4181782">
                <a:moveTo>
                  <a:pt x="0" y="0"/>
                </a:moveTo>
                <a:lnTo>
                  <a:pt x="8402998" y="0"/>
                </a:lnTo>
                <a:lnTo>
                  <a:pt x="8402998" y="4181781"/>
                </a:lnTo>
                <a:lnTo>
                  <a:pt x="0" y="4181781"/>
                </a:lnTo>
                <a:lnTo>
                  <a:pt x="0" y="0"/>
                </a:lnTo>
                <a:close/>
              </a:path>
            </a:pathLst>
          </a:custGeom>
          <a:blipFill>
            <a:blip r:embed="rId2"/>
            <a:stretch>
              <a:fillRect l="-3458" r="-3458"/>
            </a:stretch>
          </a:blipFill>
        </p:spPr>
      </p:sp>
      <p:sp>
        <p:nvSpPr>
          <p:cNvPr id="3" name="Freeform 3"/>
          <p:cNvSpPr/>
          <p:nvPr/>
        </p:nvSpPr>
        <p:spPr>
          <a:xfrm>
            <a:off x="9144000" y="2924095"/>
            <a:ext cx="8265996" cy="4127320"/>
          </a:xfrm>
          <a:custGeom>
            <a:avLst/>
            <a:gdLst/>
            <a:ahLst/>
            <a:cxnLst/>
            <a:rect l="l" t="t" r="r" b="b"/>
            <a:pathLst>
              <a:path w="8265996" h="4127320">
                <a:moveTo>
                  <a:pt x="0" y="0"/>
                </a:moveTo>
                <a:lnTo>
                  <a:pt x="8265996" y="0"/>
                </a:lnTo>
                <a:lnTo>
                  <a:pt x="8265996" y="4127320"/>
                </a:lnTo>
                <a:lnTo>
                  <a:pt x="0" y="4127320"/>
                </a:lnTo>
                <a:lnTo>
                  <a:pt x="0" y="0"/>
                </a:lnTo>
                <a:close/>
              </a:path>
            </a:pathLst>
          </a:custGeom>
          <a:blipFill>
            <a:blip r:embed="rId3"/>
            <a:stretch>
              <a:fillRect l="-4059" r="-4059"/>
            </a:stretch>
          </a:blipFill>
        </p:spPr>
      </p:sp>
      <p:sp>
        <p:nvSpPr>
          <p:cNvPr id="4" name="Freeform 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262926" y="7105876"/>
            <a:ext cx="8402998" cy="2015284"/>
          </a:xfrm>
          <a:custGeom>
            <a:avLst/>
            <a:gdLst/>
            <a:ahLst/>
            <a:cxnLst/>
            <a:rect l="l" t="t" r="r" b="b"/>
            <a:pathLst>
              <a:path w="8402998" h="2015284">
                <a:moveTo>
                  <a:pt x="0" y="0"/>
                </a:moveTo>
                <a:lnTo>
                  <a:pt x="8402998" y="0"/>
                </a:lnTo>
                <a:lnTo>
                  <a:pt x="8402998" y="2015285"/>
                </a:lnTo>
                <a:lnTo>
                  <a:pt x="0" y="2015285"/>
                </a:lnTo>
                <a:lnTo>
                  <a:pt x="0" y="0"/>
                </a:lnTo>
                <a:close/>
              </a:path>
            </a:pathLst>
          </a:custGeom>
          <a:blipFill>
            <a:blip r:embed="rId6"/>
            <a:stretch>
              <a:fillRect l="-3512" r="-3688" b="-85297"/>
            </a:stretch>
          </a:blipFill>
        </p:spPr>
      </p:sp>
      <p:sp>
        <p:nvSpPr>
          <p:cNvPr id="6" name="TextBox 6"/>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7" name="TextBox 7"/>
          <p:cNvSpPr txBox="1"/>
          <p:nvPr/>
        </p:nvSpPr>
        <p:spPr>
          <a:xfrm>
            <a:off x="262926" y="1627774"/>
            <a:ext cx="3538558"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Category-KID :</a:t>
            </a:r>
          </a:p>
        </p:txBody>
      </p:sp>
      <p:sp>
        <p:nvSpPr>
          <p:cNvPr id="8" name="TextBox 8"/>
          <p:cNvSpPr txBox="1"/>
          <p:nvPr/>
        </p:nvSpPr>
        <p:spPr>
          <a:xfrm>
            <a:off x="9144000" y="1627774"/>
            <a:ext cx="4367822"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Category-Electronics :</a:t>
            </a:r>
          </a:p>
        </p:txBody>
      </p:sp>
      <p:sp>
        <p:nvSpPr>
          <p:cNvPr id="9" name="Freeform 9"/>
          <p:cNvSpPr/>
          <p:nvPr/>
        </p:nvSpPr>
        <p:spPr>
          <a:xfrm>
            <a:off x="9144000" y="7105876"/>
            <a:ext cx="8265996" cy="2015284"/>
          </a:xfrm>
          <a:custGeom>
            <a:avLst/>
            <a:gdLst/>
            <a:ahLst/>
            <a:cxnLst/>
            <a:rect l="l" t="t" r="r" b="b"/>
            <a:pathLst>
              <a:path w="8265996" h="2015284">
                <a:moveTo>
                  <a:pt x="0" y="0"/>
                </a:moveTo>
                <a:lnTo>
                  <a:pt x="8265996" y="0"/>
                </a:lnTo>
                <a:lnTo>
                  <a:pt x="8265996" y="2015285"/>
                </a:lnTo>
                <a:lnTo>
                  <a:pt x="0" y="2015285"/>
                </a:lnTo>
                <a:lnTo>
                  <a:pt x="0" y="0"/>
                </a:lnTo>
                <a:close/>
              </a:path>
            </a:pathLst>
          </a:custGeom>
          <a:blipFill>
            <a:blip r:embed="rId7"/>
            <a:stretch>
              <a:fillRect l="-3305" t="-599" r="-3945" b="-80162"/>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926" y="2924095"/>
            <a:ext cx="8516607" cy="4238320"/>
          </a:xfrm>
          <a:custGeom>
            <a:avLst/>
            <a:gdLst/>
            <a:ahLst/>
            <a:cxnLst/>
            <a:rect l="l" t="t" r="r" b="b"/>
            <a:pathLst>
              <a:path w="8516607" h="4238320">
                <a:moveTo>
                  <a:pt x="0" y="0"/>
                </a:moveTo>
                <a:lnTo>
                  <a:pt x="8516607" y="0"/>
                </a:lnTo>
                <a:lnTo>
                  <a:pt x="8516607" y="4238319"/>
                </a:lnTo>
                <a:lnTo>
                  <a:pt x="0" y="4238319"/>
                </a:lnTo>
                <a:lnTo>
                  <a:pt x="0" y="0"/>
                </a:lnTo>
                <a:close/>
              </a:path>
            </a:pathLst>
          </a:custGeom>
          <a:blipFill>
            <a:blip r:embed="rId2"/>
            <a:stretch>
              <a:fillRect l="-3458" r="-3458"/>
            </a:stretch>
          </a:blipFill>
        </p:spPr>
      </p:sp>
      <p:sp>
        <p:nvSpPr>
          <p:cNvPr id="3" name="Freeform 3"/>
          <p:cNvSpPr/>
          <p:nvPr/>
        </p:nvSpPr>
        <p:spPr>
          <a:xfrm>
            <a:off x="9144000" y="2924095"/>
            <a:ext cx="8265996" cy="4127320"/>
          </a:xfrm>
          <a:custGeom>
            <a:avLst/>
            <a:gdLst/>
            <a:ahLst/>
            <a:cxnLst/>
            <a:rect l="l" t="t" r="r" b="b"/>
            <a:pathLst>
              <a:path w="8265996" h="4127320">
                <a:moveTo>
                  <a:pt x="0" y="0"/>
                </a:moveTo>
                <a:lnTo>
                  <a:pt x="8265996" y="0"/>
                </a:lnTo>
                <a:lnTo>
                  <a:pt x="8265996" y="4127320"/>
                </a:lnTo>
                <a:lnTo>
                  <a:pt x="0" y="4127320"/>
                </a:lnTo>
                <a:lnTo>
                  <a:pt x="0" y="0"/>
                </a:lnTo>
                <a:close/>
              </a:path>
            </a:pathLst>
          </a:custGeom>
          <a:blipFill>
            <a:blip r:embed="rId3"/>
            <a:stretch>
              <a:fillRect t="-6259" b="-6259"/>
            </a:stretch>
          </a:blipFill>
        </p:spPr>
      </p:sp>
      <p:sp>
        <p:nvSpPr>
          <p:cNvPr id="4" name="Freeform 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262926" y="7105876"/>
            <a:ext cx="8480886" cy="2015284"/>
          </a:xfrm>
          <a:custGeom>
            <a:avLst/>
            <a:gdLst/>
            <a:ahLst/>
            <a:cxnLst/>
            <a:rect l="l" t="t" r="r" b="b"/>
            <a:pathLst>
              <a:path w="8480886" h="2015284">
                <a:moveTo>
                  <a:pt x="0" y="0"/>
                </a:moveTo>
                <a:lnTo>
                  <a:pt x="8480886" y="0"/>
                </a:lnTo>
                <a:lnTo>
                  <a:pt x="8480886" y="2015285"/>
                </a:lnTo>
                <a:lnTo>
                  <a:pt x="0" y="2015285"/>
                </a:lnTo>
                <a:lnTo>
                  <a:pt x="0" y="0"/>
                </a:lnTo>
                <a:close/>
              </a:path>
            </a:pathLst>
          </a:custGeom>
          <a:blipFill>
            <a:blip r:embed="rId6"/>
            <a:stretch>
              <a:fillRect l="-3220" r="-4123" b="-90550"/>
            </a:stretch>
          </a:blipFill>
        </p:spPr>
      </p:sp>
      <p:sp>
        <p:nvSpPr>
          <p:cNvPr id="6" name="TextBox 6"/>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7" name="TextBox 7"/>
          <p:cNvSpPr txBox="1"/>
          <p:nvPr/>
        </p:nvSpPr>
        <p:spPr>
          <a:xfrm>
            <a:off x="262926" y="1627774"/>
            <a:ext cx="5851632"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Category-Health &amp; Household :</a:t>
            </a:r>
          </a:p>
        </p:txBody>
      </p:sp>
      <p:sp>
        <p:nvSpPr>
          <p:cNvPr id="8" name="TextBox 8"/>
          <p:cNvSpPr txBox="1"/>
          <p:nvPr/>
        </p:nvSpPr>
        <p:spPr>
          <a:xfrm>
            <a:off x="9096375" y="1627774"/>
            <a:ext cx="4367822"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Category-Top Brand:</a:t>
            </a:r>
          </a:p>
        </p:txBody>
      </p:sp>
      <p:sp>
        <p:nvSpPr>
          <p:cNvPr id="9" name="Freeform 9"/>
          <p:cNvSpPr/>
          <p:nvPr/>
        </p:nvSpPr>
        <p:spPr>
          <a:xfrm>
            <a:off x="9144000" y="7105876"/>
            <a:ext cx="8265996" cy="1771803"/>
          </a:xfrm>
          <a:custGeom>
            <a:avLst/>
            <a:gdLst/>
            <a:ahLst/>
            <a:cxnLst/>
            <a:rect l="l" t="t" r="r" b="b"/>
            <a:pathLst>
              <a:path w="8265996" h="1771803">
                <a:moveTo>
                  <a:pt x="0" y="0"/>
                </a:moveTo>
                <a:lnTo>
                  <a:pt x="8265996" y="0"/>
                </a:lnTo>
                <a:lnTo>
                  <a:pt x="8265996" y="1771803"/>
                </a:lnTo>
                <a:lnTo>
                  <a:pt x="0" y="1771803"/>
                </a:lnTo>
                <a:lnTo>
                  <a:pt x="0" y="0"/>
                </a:lnTo>
                <a:close/>
              </a:path>
            </a:pathLst>
          </a:custGeom>
          <a:blipFill>
            <a:blip r:embed="rId7"/>
            <a:stretch>
              <a:fillRect t="-55858" b="-106246"/>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926" y="2924095"/>
            <a:ext cx="8516607" cy="4238320"/>
          </a:xfrm>
          <a:custGeom>
            <a:avLst/>
            <a:gdLst/>
            <a:ahLst/>
            <a:cxnLst/>
            <a:rect l="l" t="t" r="r" b="b"/>
            <a:pathLst>
              <a:path w="8516607" h="4238320">
                <a:moveTo>
                  <a:pt x="0" y="0"/>
                </a:moveTo>
                <a:lnTo>
                  <a:pt x="8516607" y="0"/>
                </a:lnTo>
                <a:lnTo>
                  <a:pt x="8516607" y="4238319"/>
                </a:lnTo>
                <a:lnTo>
                  <a:pt x="0" y="4238319"/>
                </a:lnTo>
                <a:lnTo>
                  <a:pt x="0" y="0"/>
                </a:lnTo>
                <a:close/>
              </a:path>
            </a:pathLst>
          </a:custGeom>
          <a:blipFill>
            <a:blip r:embed="rId2"/>
            <a:stretch>
              <a:fillRect l="-3250" r="-3250"/>
            </a:stretch>
          </a:blipFill>
        </p:spPr>
      </p:sp>
      <p:sp>
        <p:nvSpPr>
          <p:cNvPr id="3" name="Freeform 3"/>
          <p:cNvSpPr/>
          <p:nvPr/>
        </p:nvSpPr>
        <p:spPr>
          <a:xfrm>
            <a:off x="9144000" y="2924095"/>
            <a:ext cx="8265996" cy="4127320"/>
          </a:xfrm>
          <a:custGeom>
            <a:avLst/>
            <a:gdLst/>
            <a:ahLst/>
            <a:cxnLst/>
            <a:rect l="l" t="t" r="r" b="b"/>
            <a:pathLst>
              <a:path w="8265996" h="4127320">
                <a:moveTo>
                  <a:pt x="0" y="0"/>
                </a:moveTo>
                <a:lnTo>
                  <a:pt x="8265996" y="0"/>
                </a:lnTo>
                <a:lnTo>
                  <a:pt x="8265996" y="4127320"/>
                </a:lnTo>
                <a:lnTo>
                  <a:pt x="0" y="4127320"/>
                </a:lnTo>
                <a:lnTo>
                  <a:pt x="0" y="0"/>
                </a:lnTo>
                <a:close/>
              </a:path>
            </a:pathLst>
          </a:custGeom>
          <a:blipFill>
            <a:blip r:embed="rId3"/>
            <a:stretch>
              <a:fillRect t="-797" b="-797"/>
            </a:stretch>
          </a:blipFill>
        </p:spPr>
      </p:sp>
      <p:sp>
        <p:nvSpPr>
          <p:cNvPr id="4" name="Freeform 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6" name="TextBox 6"/>
          <p:cNvSpPr txBox="1"/>
          <p:nvPr/>
        </p:nvSpPr>
        <p:spPr>
          <a:xfrm>
            <a:off x="262926" y="1627774"/>
            <a:ext cx="5851632"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Customer Login :</a:t>
            </a:r>
          </a:p>
        </p:txBody>
      </p:sp>
      <p:sp>
        <p:nvSpPr>
          <p:cNvPr id="7" name="TextBox 7"/>
          <p:cNvSpPr txBox="1"/>
          <p:nvPr/>
        </p:nvSpPr>
        <p:spPr>
          <a:xfrm>
            <a:off x="9096375" y="1627774"/>
            <a:ext cx="4875076"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Customer Registration :</a:t>
            </a:r>
          </a:p>
        </p:txBody>
      </p:sp>
      <p:sp>
        <p:nvSpPr>
          <p:cNvPr id="8" name="Freeform 8"/>
          <p:cNvSpPr/>
          <p:nvPr/>
        </p:nvSpPr>
        <p:spPr>
          <a:xfrm>
            <a:off x="9144000" y="7051415"/>
            <a:ext cx="8265996" cy="1771803"/>
          </a:xfrm>
          <a:custGeom>
            <a:avLst/>
            <a:gdLst/>
            <a:ahLst/>
            <a:cxnLst/>
            <a:rect l="l" t="t" r="r" b="b"/>
            <a:pathLst>
              <a:path w="8265996" h="1771803">
                <a:moveTo>
                  <a:pt x="0" y="0"/>
                </a:moveTo>
                <a:lnTo>
                  <a:pt x="8265996" y="0"/>
                </a:lnTo>
                <a:lnTo>
                  <a:pt x="8265996" y="1771803"/>
                </a:lnTo>
                <a:lnTo>
                  <a:pt x="0" y="1771803"/>
                </a:lnTo>
                <a:lnTo>
                  <a:pt x="0" y="0"/>
                </a:lnTo>
                <a:close/>
              </a:path>
            </a:pathLst>
          </a:custGeom>
          <a:blipFill>
            <a:blip r:embed="rId6"/>
            <a:stretch>
              <a:fillRect t="-25917" b="-25917"/>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926" y="2924095"/>
            <a:ext cx="8394866" cy="4303625"/>
          </a:xfrm>
          <a:custGeom>
            <a:avLst/>
            <a:gdLst/>
            <a:ahLst/>
            <a:cxnLst/>
            <a:rect l="l" t="t" r="r" b="b"/>
            <a:pathLst>
              <a:path w="8394866" h="4303625">
                <a:moveTo>
                  <a:pt x="0" y="0"/>
                </a:moveTo>
                <a:lnTo>
                  <a:pt x="8394866" y="0"/>
                </a:lnTo>
                <a:lnTo>
                  <a:pt x="8394866" y="4303624"/>
                </a:lnTo>
                <a:lnTo>
                  <a:pt x="0" y="4303624"/>
                </a:lnTo>
                <a:lnTo>
                  <a:pt x="0" y="0"/>
                </a:lnTo>
                <a:close/>
              </a:path>
            </a:pathLst>
          </a:custGeom>
          <a:blipFill>
            <a:blip r:embed="rId2"/>
            <a:stretch>
              <a:fillRect l="-308" r="-1849"/>
            </a:stretch>
          </a:blipFill>
        </p:spPr>
      </p:sp>
      <p:sp>
        <p:nvSpPr>
          <p:cNvPr id="3" name="Freeform 3"/>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62926" y="7227719"/>
            <a:ext cx="8394866" cy="1547759"/>
          </a:xfrm>
          <a:custGeom>
            <a:avLst/>
            <a:gdLst/>
            <a:ahLst/>
            <a:cxnLst/>
            <a:rect l="l" t="t" r="r" b="b"/>
            <a:pathLst>
              <a:path w="8394866" h="1547759">
                <a:moveTo>
                  <a:pt x="0" y="0"/>
                </a:moveTo>
                <a:lnTo>
                  <a:pt x="8394866" y="0"/>
                </a:lnTo>
                <a:lnTo>
                  <a:pt x="8394866" y="1547760"/>
                </a:lnTo>
                <a:lnTo>
                  <a:pt x="0" y="1547760"/>
                </a:lnTo>
                <a:lnTo>
                  <a:pt x="0" y="0"/>
                </a:lnTo>
                <a:close/>
              </a:path>
            </a:pathLst>
          </a:custGeom>
          <a:blipFill>
            <a:blip r:embed="rId5"/>
            <a:stretch>
              <a:fillRect r="-1450" b="-3459"/>
            </a:stretch>
          </a:blipFill>
        </p:spPr>
      </p:sp>
      <p:sp>
        <p:nvSpPr>
          <p:cNvPr id="5" name="Freeform 5"/>
          <p:cNvSpPr/>
          <p:nvPr/>
        </p:nvSpPr>
        <p:spPr>
          <a:xfrm>
            <a:off x="9096375" y="2873973"/>
            <a:ext cx="9049594" cy="4288441"/>
          </a:xfrm>
          <a:custGeom>
            <a:avLst/>
            <a:gdLst/>
            <a:ahLst/>
            <a:cxnLst/>
            <a:rect l="l" t="t" r="r" b="b"/>
            <a:pathLst>
              <a:path w="9049594" h="4288441">
                <a:moveTo>
                  <a:pt x="0" y="0"/>
                </a:moveTo>
                <a:lnTo>
                  <a:pt x="9049594" y="0"/>
                </a:lnTo>
                <a:lnTo>
                  <a:pt x="9049594" y="4288441"/>
                </a:lnTo>
                <a:lnTo>
                  <a:pt x="0" y="4288441"/>
                </a:lnTo>
                <a:lnTo>
                  <a:pt x="0" y="0"/>
                </a:lnTo>
                <a:close/>
              </a:path>
            </a:pathLst>
          </a:custGeom>
          <a:blipFill>
            <a:blip r:embed="rId6"/>
            <a:stretch>
              <a:fillRect t="-1630" r="-1569" b="-1630"/>
            </a:stretch>
          </a:blipFill>
        </p:spPr>
      </p:sp>
      <p:sp>
        <p:nvSpPr>
          <p:cNvPr id="6" name="TextBox 6"/>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7" name="TextBox 7"/>
          <p:cNvSpPr txBox="1"/>
          <p:nvPr/>
        </p:nvSpPr>
        <p:spPr>
          <a:xfrm>
            <a:off x="262926" y="1627774"/>
            <a:ext cx="5851632"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Customer Dashboard :</a:t>
            </a:r>
          </a:p>
        </p:txBody>
      </p:sp>
      <p:sp>
        <p:nvSpPr>
          <p:cNvPr id="8" name="TextBox 8"/>
          <p:cNvSpPr txBox="1"/>
          <p:nvPr/>
        </p:nvSpPr>
        <p:spPr>
          <a:xfrm>
            <a:off x="9096375" y="1627774"/>
            <a:ext cx="5017107"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Customer Update Profile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926" y="2924095"/>
            <a:ext cx="8273125" cy="4238320"/>
          </a:xfrm>
          <a:custGeom>
            <a:avLst/>
            <a:gdLst/>
            <a:ahLst/>
            <a:cxnLst/>
            <a:rect l="l" t="t" r="r" b="b"/>
            <a:pathLst>
              <a:path w="8273125" h="4238320">
                <a:moveTo>
                  <a:pt x="0" y="0"/>
                </a:moveTo>
                <a:lnTo>
                  <a:pt x="8273125" y="0"/>
                </a:lnTo>
                <a:lnTo>
                  <a:pt x="8273125" y="4238319"/>
                </a:lnTo>
                <a:lnTo>
                  <a:pt x="0" y="4238319"/>
                </a:lnTo>
                <a:lnTo>
                  <a:pt x="0" y="0"/>
                </a:lnTo>
                <a:close/>
              </a:path>
            </a:pathLst>
          </a:custGeom>
          <a:blipFill>
            <a:blip r:embed="rId2"/>
            <a:stretch>
              <a:fillRect l="-308" r="-1780"/>
            </a:stretch>
          </a:blipFill>
        </p:spPr>
      </p:sp>
      <p:sp>
        <p:nvSpPr>
          <p:cNvPr id="3" name="Freeform 3"/>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15762" y="7162414"/>
            <a:ext cx="8320289" cy="988643"/>
          </a:xfrm>
          <a:custGeom>
            <a:avLst/>
            <a:gdLst/>
            <a:ahLst/>
            <a:cxnLst/>
            <a:rect l="l" t="t" r="r" b="b"/>
            <a:pathLst>
              <a:path w="8320289" h="988643">
                <a:moveTo>
                  <a:pt x="0" y="0"/>
                </a:moveTo>
                <a:lnTo>
                  <a:pt x="8320289" y="0"/>
                </a:lnTo>
                <a:lnTo>
                  <a:pt x="8320289" y="988643"/>
                </a:lnTo>
                <a:lnTo>
                  <a:pt x="0" y="988643"/>
                </a:lnTo>
                <a:lnTo>
                  <a:pt x="0" y="0"/>
                </a:lnTo>
                <a:close/>
              </a:path>
            </a:pathLst>
          </a:custGeom>
          <a:blipFill>
            <a:blip r:embed="rId5"/>
            <a:stretch>
              <a:fillRect t="-6184" r="-1940" b="-1444"/>
            </a:stretch>
          </a:blipFill>
        </p:spPr>
      </p:sp>
      <p:sp>
        <p:nvSpPr>
          <p:cNvPr id="5" name="Freeform 5"/>
          <p:cNvSpPr/>
          <p:nvPr/>
        </p:nvSpPr>
        <p:spPr>
          <a:xfrm>
            <a:off x="9096375" y="2873973"/>
            <a:ext cx="9049594" cy="4288441"/>
          </a:xfrm>
          <a:custGeom>
            <a:avLst/>
            <a:gdLst/>
            <a:ahLst/>
            <a:cxnLst/>
            <a:rect l="l" t="t" r="r" b="b"/>
            <a:pathLst>
              <a:path w="9049594" h="4288441">
                <a:moveTo>
                  <a:pt x="0" y="0"/>
                </a:moveTo>
                <a:lnTo>
                  <a:pt x="9049594" y="0"/>
                </a:lnTo>
                <a:lnTo>
                  <a:pt x="9049594" y="4288441"/>
                </a:lnTo>
                <a:lnTo>
                  <a:pt x="0" y="4288441"/>
                </a:lnTo>
                <a:lnTo>
                  <a:pt x="0" y="0"/>
                </a:lnTo>
                <a:close/>
              </a:path>
            </a:pathLst>
          </a:custGeom>
          <a:blipFill>
            <a:blip r:embed="rId6"/>
            <a:stretch>
              <a:fillRect l="-41772" r="-41772"/>
            </a:stretch>
          </a:blipFill>
        </p:spPr>
      </p:sp>
      <p:sp>
        <p:nvSpPr>
          <p:cNvPr id="6" name="TextBox 6"/>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7" name="TextBox 7"/>
          <p:cNvSpPr txBox="1"/>
          <p:nvPr/>
        </p:nvSpPr>
        <p:spPr>
          <a:xfrm>
            <a:off x="262926" y="1627774"/>
            <a:ext cx="7718324"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Customer Update Billing &amp; Shipping info :</a:t>
            </a:r>
          </a:p>
        </p:txBody>
      </p:sp>
      <p:sp>
        <p:nvSpPr>
          <p:cNvPr id="8" name="TextBox 8"/>
          <p:cNvSpPr txBox="1"/>
          <p:nvPr/>
        </p:nvSpPr>
        <p:spPr>
          <a:xfrm>
            <a:off x="9096375" y="1627774"/>
            <a:ext cx="5422909" cy="514349"/>
          </a:xfrm>
          <a:prstGeom prst="rect">
            <a:avLst/>
          </a:prstGeom>
        </p:spPr>
        <p:txBody>
          <a:bodyPr lIns="0" tIns="0" rIns="0" bIns="0" rtlCol="0" anchor="t">
            <a:spAutoFit/>
          </a:bodyPr>
          <a:lstStyle/>
          <a:p>
            <a:pPr algn="ctr">
              <a:lnSpc>
                <a:spcPts val="4200"/>
              </a:lnSpc>
            </a:pPr>
            <a:r>
              <a:rPr lang="en-US" sz="3000" b="1">
                <a:solidFill>
                  <a:srgbClr val="0F4662"/>
                </a:solidFill>
                <a:latin typeface="Canva Sans Bold"/>
                <a:ea typeface="Canva Sans Bold"/>
                <a:cs typeface="Canva Sans Bold"/>
                <a:sym typeface="Canva Sans Bold"/>
              </a:rPr>
              <a:t>Customer Update password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28700" y="2264104"/>
            <a:ext cx="7834171" cy="3986364"/>
          </a:xfrm>
          <a:custGeom>
            <a:avLst/>
            <a:gdLst/>
            <a:ahLst/>
            <a:cxnLst/>
            <a:rect l="l" t="t" r="r" b="b"/>
            <a:pathLst>
              <a:path w="7834171" h="3986364">
                <a:moveTo>
                  <a:pt x="0" y="0"/>
                </a:moveTo>
                <a:lnTo>
                  <a:pt x="7834171" y="0"/>
                </a:lnTo>
                <a:lnTo>
                  <a:pt x="7834171" y="3986364"/>
                </a:lnTo>
                <a:lnTo>
                  <a:pt x="0" y="3986364"/>
                </a:lnTo>
                <a:lnTo>
                  <a:pt x="0" y="0"/>
                </a:lnTo>
                <a:close/>
              </a:path>
            </a:pathLst>
          </a:custGeom>
          <a:blipFill>
            <a:blip r:embed="rId4"/>
            <a:stretch>
              <a:fillRect r="-1557"/>
            </a:stretch>
          </a:blipFill>
        </p:spPr>
      </p:sp>
      <p:sp>
        <p:nvSpPr>
          <p:cNvPr id="4" name="Freeform 4"/>
          <p:cNvSpPr/>
          <p:nvPr/>
        </p:nvSpPr>
        <p:spPr>
          <a:xfrm>
            <a:off x="1024384" y="6156646"/>
            <a:ext cx="7834171" cy="3373077"/>
          </a:xfrm>
          <a:custGeom>
            <a:avLst/>
            <a:gdLst/>
            <a:ahLst/>
            <a:cxnLst/>
            <a:rect l="l" t="t" r="r" b="b"/>
            <a:pathLst>
              <a:path w="7834171" h="3373077">
                <a:moveTo>
                  <a:pt x="0" y="0"/>
                </a:moveTo>
                <a:lnTo>
                  <a:pt x="7834171" y="0"/>
                </a:lnTo>
                <a:lnTo>
                  <a:pt x="7834171" y="3373077"/>
                </a:lnTo>
                <a:lnTo>
                  <a:pt x="0" y="3373077"/>
                </a:lnTo>
                <a:lnTo>
                  <a:pt x="0" y="0"/>
                </a:lnTo>
                <a:close/>
              </a:path>
            </a:pathLst>
          </a:custGeom>
          <a:blipFill>
            <a:blip r:embed="rId5"/>
            <a:stretch>
              <a:fillRect r="-1557"/>
            </a:stretch>
          </a:blipFill>
        </p:spPr>
      </p:sp>
      <p:sp>
        <p:nvSpPr>
          <p:cNvPr id="5" name="Freeform 5"/>
          <p:cNvSpPr/>
          <p:nvPr/>
        </p:nvSpPr>
        <p:spPr>
          <a:xfrm>
            <a:off x="10101727" y="2264104"/>
            <a:ext cx="7938997" cy="4066390"/>
          </a:xfrm>
          <a:custGeom>
            <a:avLst/>
            <a:gdLst/>
            <a:ahLst/>
            <a:cxnLst/>
            <a:rect l="l" t="t" r="r" b="b"/>
            <a:pathLst>
              <a:path w="7938997" h="4066390">
                <a:moveTo>
                  <a:pt x="0" y="0"/>
                </a:moveTo>
                <a:lnTo>
                  <a:pt x="7938996" y="0"/>
                </a:lnTo>
                <a:lnTo>
                  <a:pt x="7938996" y="4066390"/>
                </a:lnTo>
                <a:lnTo>
                  <a:pt x="0" y="4066390"/>
                </a:lnTo>
                <a:lnTo>
                  <a:pt x="0" y="0"/>
                </a:lnTo>
                <a:close/>
              </a:path>
            </a:pathLst>
          </a:custGeom>
          <a:blipFill>
            <a:blip r:embed="rId6"/>
            <a:stretch>
              <a:fillRect r="-1280"/>
            </a:stretch>
          </a:blipFill>
        </p:spPr>
      </p:sp>
      <p:sp>
        <p:nvSpPr>
          <p:cNvPr id="6" name="TextBox 6"/>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7" name="TextBox 7"/>
          <p:cNvSpPr txBox="1"/>
          <p:nvPr/>
        </p:nvSpPr>
        <p:spPr>
          <a:xfrm>
            <a:off x="1024384" y="1627774"/>
            <a:ext cx="4851771"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Invoice :</a:t>
            </a:r>
          </a:p>
        </p:txBody>
      </p:sp>
      <p:sp>
        <p:nvSpPr>
          <p:cNvPr id="8" name="TextBox 8"/>
          <p:cNvSpPr txBox="1"/>
          <p:nvPr/>
        </p:nvSpPr>
        <p:spPr>
          <a:xfrm>
            <a:off x="10101727" y="1627774"/>
            <a:ext cx="4851771"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Return Order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2926" y="2924095"/>
            <a:ext cx="8273125" cy="4238320"/>
          </a:xfrm>
          <a:custGeom>
            <a:avLst/>
            <a:gdLst/>
            <a:ahLst/>
            <a:cxnLst/>
            <a:rect l="l" t="t" r="r" b="b"/>
            <a:pathLst>
              <a:path w="8273125" h="4238320">
                <a:moveTo>
                  <a:pt x="0" y="0"/>
                </a:moveTo>
                <a:lnTo>
                  <a:pt x="8273125" y="0"/>
                </a:lnTo>
                <a:lnTo>
                  <a:pt x="8273125" y="4238319"/>
                </a:lnTo>
                <a:lnTo>
                  <a:pt x="0" y="4238319"/>
                </a:lnTo>
                <a:lnTo>
                  <a:pt x="0" y="0"/>
                </a:lnTo>
                <a:close/>
              </a:path>
            </a:pathLst>
          </a:custGeom>
          <a:blipFill>
            <a:blip r:embed="rId2"/>
            <a:stretch>
              <a:fillRect l="-5248" r="-5248"/>
            </a:stretch>
          </a:blipFill>
        </p:spPr>
      </p:sp>
      <p:sp>
        <p:nvSpPr>
          <p:cNvPr id="3" name="Freeform 3"/>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62926" y="7162414"/>
            <a:ext cx="8273125" cy="2184089"/>
          </a:xfrm>
          <a:custGeom>
            <a:avLst/>
            <a:gdLst/>
            <a:ahLst/>
            <a:cxnLst/>
            <a:rect l="l" t="t" r="r" b="b"/>
            <a:pathLst>
              <a:path w="8273125" h="2184089">
                <a:moveTo>
                  <a:pt x="0" y="0"/>
                </a:moveTo>
                <a:lnTo>
                  <a:pt x="8273125" y="0"/>
                </a:lnTo>
                <a:lnTo>
                  <a:pt x="8273125" y="2184089"/>
                </a:lnTo>
                <a:lnTo>
                  <a:pt x="0" y="2184089"/>
                </a:lnTo>
                <a:lnTo>
                  <a:pt x="0" y="0"/>
                </a:lnTo>
                <a:close/>
              </a:path>
            </a:pathLst>
          </a:custGeom>
          <a:blipFill>
            <a:blip r:embed="rId5"/>
            <a:stretch>
              <a:fillRect l="-5456" t="-2242" r="-5456" b="-2407"/>
            </a:stretch>
          </a:blipFill>
        </p:spPr>
      </p:sp>
      <p:sp>
        <p:nvSpPr>
          <p:cNvPr id="5" name="Freeform 5"/>
          <p:cNvSpPr/>
          <p:nvPr/>
        </p:nvSpPr>
        <p:spPr>
          <a:xfrm>
            <a:off x="9096375" y="2873973"/>
            <a:ext cx="9049594" cy="4288441"/>
          </a:xfrm>
          <a:custGeom>
            <a:avLst/>
            <a:gdLst/>
            <a:ahLst/>
            <a:cxnLst/>
            <a:rect l="l" t="t" r="r" b="b"/>
            <a:pathLst>
              <a:path w="9049594" h="4288441">
                <a:moveTo>
                  <a:pt x="0" y="0"/>
                </a:moveTo>
                <a:lnTo>
                  <a:pt x="9049594" y="0"/>
                </a:lnTo>
                <a:lnTo>
                  <a:pt x="9049594" y="4288441"/>
                </a:lnTo>
                <a:lnTo>
                  <a:pt x="0" y="4288441"/>
                </a:lnTo>
                <a:lnTo>
                  <a:pt x="0" y="0"/>
                </a:lnTo>
                <a:close/>
              </a:path>
            </a:pathLst>
          </a:custGeom>
          <a:blipFill>
            <a:blip r:embed="rId6"/>
            <a:stretch>
              <a:fillRect l="-1104" r="-1104"/>
            </a:stretch>
          </a:blipFill>
        </p:spPr>
      </p:sp>
      <p:sp>
        <p:nvSpPr>
          <p:cNvPr id="6" name="TextBox 6"/>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7" name="TextBox 7"/>
          <p:cNvSpPr txBox="1"/>
          <p:nvPr/>
        </p:nvSpPr>
        <p:spPr>
          <a:xfrm>
            <a:off x="262926" y="162777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Seller Registration :</a:t>
            </a:r>
          </a:p>
        </p:txBody>
      </p:sp>
      <p:sp>
        <p:nvSpPr>
          <p:cNvPr id="8" name="TextBox 8"/>
          <p:cNvSpPr txBox="1"/>
          <p:nvPr/>
        </p:nvSpPr>
        <p:spPr>
          <a:xfrm>
            <a:off x="9096375" y="1627774"/>
            <a:ext cx="5422909"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Seller Login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779577" y="2214502"/>
            <a:ext cx="7807524" cy="3859250"/>
          </a:xfrm>
          <a:custGeom>
            <a:avLst/>
            <a:gdLst/>
            <a:ahLst/>
            <a:cxnLst/>
            <a:rect l="l" t="t" r="r" b="b"/>
            <a:pathLst>
              <a:path w="7807524" h="3859250">
                <a:moveTo>
                  <a:pt x="0" y="0"/>
                </a:moveTo>
                <a:lnTo>
                  <a:pt x="7807524" y="0"/>
                </a:lnTo>
                <a:lnTo>
                  <a:pt x="7807524" y="3859250"/>
                </a:lnTo>
                <a:lnTo>
                  <a:pt x="0" y="3859250"/>
                </a:lnTo>
                <a:lnTo>
                  <a:pt x="0" y="0"/>
                </a:lnTo>
                <a:close/>
              </a:path>
            </a:pathLst>
          </a:custGeom>
          <a:blipFill>
            <a:blip r:embed="rId4"/>
            <a:stretch>
              <a:fillRect t="-48" r="-1819" b="-48"/>
            </a:stretch>
          </a:blipFill>
        </p:spPr>
      </p:sp>
      <p:sp>
        <p:nvSpPr>
          <p:cNvPr id="4" name="Freeform 4"/>
          <p:cNvSpPr/>
          <p:nvPr/>
        </p:nvSpPr>
        <p:spPr>
          <a:xfrm>
            <a:off x="2073901" y="6073752"/>
            <a:ext cx="6513200" cy="3383591"/>
          </a:xfrm>
          <a:custGeom>
            <a:avLst/>
            <a:gdLst/>
            <a:ahLst/>
            <a:cxnLst/>
            <a:rect l="l" t="t" r="r" b="b"/>
            <a:pathLst>
              <a:path w="6513200" h="3383591">
                <a:moveTo>
                  <a:pt x="0" y="0"/>
                </a:moveTo>
                <a:lnTo>
                  <a:pt x="6513200" y="0"/>
                </a:lnTo>
                <a:lnTo>
                  <a:pt x="6513200" y="3383592"/>
                </a:lnTo>
                <a:lnTo>
                  <a:pt x="0" y="3383592"/>
                </a:lnTo>
                <a:lnTo>
                  <a:pt x="0" y="0"/>
                </a:lnTo>
                <a:close/>
              </a:path>
            </a:pathLst>
          </a:custGeom>
          <a:blipFill>
            <a:blip r:embed="rId5"/>
            <a:stretch>
              <a:fillRect r="-2447" b="-1001"/>
            </a:stretch>
          </a:blipFill>
        </p:spPr>
      </p:sp>
      <p:sp>
        <p:nvSpPr>
          <p:cNvPr id="5" name="Freeform 5"/>
          <p:cNvSpPr/>
          <p:nvPr/>
        </p:nvSpPr>
        <p:spPr>
          <a:xfrm>
            <a:off x="9210130" y="2211786"/>
            <a:ext cx="7510163" cy="3861967"/>
          </a:xfrm>
          <a:custGeom>
            <a:avLst/>
            <a:gdLst/>
            <a:ahLst/>
            <a:cxnLst/>
            <a:rect l="l" t="t" r="r" b="b"/>
            <a:pathLst>
              <a:path w="7510163" h="3861967">
                <a:moveTo>
                  <a:pt x="0" y="0"/>
                </a:moveTo>
                <a:lnTo>
                  <a:pt x="7510163" y="0"/>
                </a:lnTo>
                <a:lnTo>
                  <a:pt x="7510163" y="3861966"/>
                </a:lnTo>
                <a:lnTo>
                  <a:pt x="0" y="3861966"/>
                </a:lnTo>
                <a:lnTo>
                  <a:pt x="0" y="0"/>
                </a:lnTo>
                <a:close/>
              </a:path>
            </a:pathLst>
          </a:custGeom>
          <a:blipFill>
            <a:blip r:embed="rId6"/>
            <a:stretch>
              <a:fillRect r="-1891"/>
            </a:stretch>
          </a:blipFill>
        </p:spPr>
      </p:sp>
      <p:sp>
        <p:nvSpPr>
          <p:cNvPr id="6" name="Freeform 6"/>
          <p:cNvSpPr/>
          <p:nvPr/>
        </p:nvSpPr>
        <p:spPr>
          <a:xfrm>
            <a:off x="10482547" y="6073752"/>
            <a:ext cx="6237746" cy="2608398"/>
          </a:xfrm>
          <a:custGeom>
            <a:avLst/>
            <a:gdLst/>
            <a:ahLst/>
            <a:cxnLst/>
            <a:rect l="l" t="t" r="r" b="b"/>
            <a:pathLst>
              <a:path w="6237746" h="2608398">
                <a:moveTo>
                  <a:pt x="0" y="0"/>
                </a:moveTo>
                <a:lnTo>
                  <a:pt x="6237746" y="0"/>
                </a:lnTo>
                <a:lnTo>
                  <a:pt x="6237746" y="2608398"/>
                </a:lnTo>
                <a:lnTo>
                  <a:pt x="0" y="2608398"/>
                </a:lnTo>
                <a:lnTo>
                  <a:pt x="0" y="0"/>
                </a:lnTo>
                <a:close/>
              </a:path>
            </a:pathLst>
          </a:custGeom>
          <a:blipFill>
            <a:blip r:embed="rId7"/>
            <a:stretch>
              <a:fillRect t="-320" r="-2276" b="-320"/>
            </a:stretch>
          </a:blipFill>
        </p:spPr>
      </p:sp>
      <p:sp>
        <p:nvSpPr>
          <p:cNvPr id="7" name="TextBox 7"/>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8" name="TextBox 8"/>
          <p:cNvSpPr txBox="1"/>
          <p:nvPr/>
        </p:nvSpPr>
        <p:spPr>
          <a:xfrm>
            <a:off x="779577" y="1421212"/>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Seller Dashboard :  </a:t>
            </a:r>
          </a:p>
        </p:txBody>
      </p:sp>
      <p:sp>
        <p:nvSpPr>
          <p:cNvPr id="9" name="TextBox 9"/>
          <p:cNvSpPr txBox="1"/>
          <p:nvPr/>
        </p:nvSpPr>
        <p:spPr>
          <a:xfrm>
            <a:off x="9144000" y="1421212"/>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Product Management :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271225" y="1356812"/>
            <a:ext cx="6330814" cy="7573376"/>
            <a:chOff x="0" y="0"/>
            <a:chExt cx="8441085" cy="10097834"/>
          </a:xfrm>
        </p:grpSpPr>
        <p:pic>
          <p:nvPicPr>
            <p:cNvPr id="6" name="Picture 6"/>
            <p:cNvPicPr>
              <a:picLocks noChangeAspect="1"/>
            </p:cNvPicPr>
            <p:nvPr/>
          </p:nvPicPr>
          <p:blipFill>
            <a:blip r:embed="rId2"/>
            <a:srcRect l="22153" r="22153"/>
            <a:stretch>
              <a:fillRect/>
            </a:stretch>
          </p:blipFill>
          <p:spPr>
            <a:xfrm>
              <a:off x="0" y="0"/>
              <a:ext cx="8441085" cy="10097834"/>
            </a:xfrm>
            <a:prstGeom prst="rect">
              <a:avLst/>
            </a:prstGeom>
          </p:spPr>
        </p:pic>
      </p:grpSp>
      <p:sp>
        <p:nvSpPr>
          <p:cNvPr id="7" name="Freeform 7"/>
          <p:cNvSpPr/>
          <p:nvPr/>
        </p:nvSpPr>
        <p:spPr>
          <a:xfrm>
            <a:off x="13041924"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6399792" y="25186"/>
            <a:ext cx="7051157" cy="1003514"/>
          </a:xfrm>
          <a:prstGeom prst="rect">
            <a:avLst/>
          </a:prstGeom>
        </p:spPr>
        <p:txBody>
          <a:bodyPr lIns="0" tIns="0" rIns="0" bIns="0" rtlCol="0" anchor="t">
            <a:spAutoFit/>
          </a:bodyPr>
          <a:lstStyle/>
          <a:p>
            <a:pPr marL="0" lvl="0" indent="0" algn="l">
              <a:lnSpc>
                <a:spcPts val="8208"/>
              </a:lnSpc>
              <a:spcBef>
                <a:spcPct val="0"/>
              </a:spcBef>
            </a:pPr>
            <a:r>
              <a:rPr lang="en-US" sz="5862" b="1" i="1">
                <a:solidFill>
                  <a:srgbClr val="0F4662"/>
                </a:solidFill>
                <a:latin typeface="Cormorant Garamond Bold Italics"/>
                <a:ea typeface="Cormorant Garamond Bold Italics"/>
                <a:cs typeface="Cormorant Garamond Bold Italics"/>
                <a:sym typeface="Cormorant Garamond Bold Italics"/>
              </a:rPr>
              <a:t> TECHNOLOGY USED</a:t>
            </a:r>
            <a:r>
              <a:rPr lang="en-US" sz="5862" b="1">
                <a:solidFill>
                  <a:srgbClr val="0F4662"/>
                </a:solidFill>
                <a:latin typeface="Cormorant Garamond Bold"/>
                <a:ea typeface="Cormorant Garamond Bold"/>
                <a:cs typeface="Cormorant Garamond Bold"/>
                <a:sym typeface="Cormorant Garamond Bold"/>
              </a:rPr>
              <a:t>:</a:t>
            </a:r>
          </a:p>
        </p:txBody>
      </p:sp>
      <p:sp>
        <p:nvSpPr>
          <p:cNvPr id="9" name="TextBox 9"/>
          <p:cNvSpPr txBox="1"/>
          <p:nvPr/>
        </p:nvSpPr>
        <p:spPr>
          <a:xfrm>
            <a:off x="9396758" y="2200519"/>
            <a:ext cx="6938067"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Front end : Html,JS</a:t>
            </a:r>
          </a:p>
        </p:txBody>
      </p:sp>
      <p:sp>
        <p:nvSpPr>
          <p:cNvPr id="10" name="TextBox 10"/>
          <p:cNvSpPr txBox="1"/>
          <p:nvPr/>
        </p:nvSpPr>
        <p:spPr>
          <a:xfrm>
            <a:off x="9396758" y="3202697"/>
            <a:ext cx="4458399" cy="530814"/>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Styling : Css,Bootstrap</a:t>
            </a:r>
          </a:p>
        </p:txBody>
      </p:sp>
      <p:sp>
        <p:nvSpPr>
          <p:cNvPr id="11" name="TextBox 11"/>
          <p:cNvSpPr txBox="1"/>
          <p:nvPr/>
        </p:nvSpPr>
        <p:spPr>
          <a:xfrm>
            <a:off x="9396758" y="4207856"/>
            <a:ext cx="5081723"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Backend : PHP</a:t>
            </a:r>
          </a:p>
        </p:txBody>
      </p:sp>
      <p:sp>
        <p:nvSpPr>
          <p:cNvPr id="12" name="TextBox 12"/>
          <p:cNvSpPr txBox="1"/>
          <p:nvPr/>
        </p:nvSpPr>
        <p:spPr>
          <a:xfrm>
            <a:off x="9396758" y="5213015"/>
            <a:ext cx="4822942" cy="530814"/>
          </a:xfrm>
          <a:prstGeom prst="rect">
            <a:avLst/>
          </a:prstGeom>
        </p:spPr>
        <p:txBody>
          <a:bodyPr lIns="0" tIns="0" rIns="0" bIns="0" rtlCol="0" anchor="t">
            <a:spAutoFit/>
          </a:bodyPr>
          <a:lstStyle/>
          <a:p>
            <a:pPr algn="l">
              <a:lnSpc>
                <a:spcPts val="4339"/>
              </a:lnSpc>
              <a:spcBef>
                <a:spcPct val="0"/>
              </a:spcBef>
            </a:pPr>
            <a:r>
              <a:rPr lang="en-US" sz="3099" b="1">
                <a:solidFill>
                  <a:srgbClr val="0F4662"/>
                </a:solidFill>
                <a:latin typeface="Quicksand Bold"/>
                <a:ea typeface="Quicksand Bold"/>
                <a:cs typeface="Quicksand Bold"/>
                <a:sym typeface="Quicksand Bold"/>
              </a:rPr>
              <a:t>Database : MySQL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33607" y="3162684"/>
            <a:ext cx="8561799" cy="3961632"/>
          </a:xfrm>
          <a:custGeom>
            <a:avLst/>
            <a:gdLst/>
            <a:ahLst/>
            <a:cxnLst/>
            <a:rect l="l" t="t" r="r" b="b"/>
            <a:pathLst>
              <a:path w="8561799" h="3961632">
                <a:moveTo>
                  <a:pt x="0" y="0"/>
                </a:moveTo>
                <a:lnTo>
                  <a:pt x="8561799" y="0"/>
                </a:lnTo>
                <a:lnTo>
                  <a:pt x="8561799" y="3961632"/>
                </a:lnTo>
                <a:lnTo>
                  <a:pt x="0" y="3961632"/>
                </a:lnTo>
                <a:lnTo>
                  <a:pt x="0" y="0"/>
                </a:lnTo>
                <a:close/>
              </a:path>
            </a:pathLst>
          </a:custGeom>
          <a:blipFill>
            <a:blip r:embed="rId4"/>
            <a:stretch>
              <a:fillRect r="-1184"/>
            </a:stretch>
          </a:blipFill>
        </p:spPr>
      </p:sp>
      <p:sp>
        <p:nvSpPr>
          <p:cNvPr id="4" name="Freeform 4"/>
          <p:cNvSpPr/>
          <p:nvPr/>
        </p:nvSpPr>
        <p:spPr>
          <a:xfrm>
            <a:off x="9474172" y="3162684"/>
            <a:ext cx="8813828" cy="3961632"/>
          </a:xfrm>
          <a:custGeom>
            <a:avLst/>
            <a:gdLst/>
            <a:ahLst/>
            <a:cxnLst/>
            <a:rect l="l" t="t" r="r" b="b"/>
            <a:pathLst>
              <a:path w="8813828" h="3961632">
                <a:moveTo>
                  <a:pt x="0" y="0"/>
                </a:moveTo>
                <a:lnTo>
                  <a:pt x="8813828" y="0"/>
                </a:lnTo>
                <a:lnTo>
                  <a:pt x="8813828" y="3961632"/>
                </a:lnTo>
                <a:lnTo>
                  <a:pt x="0" y="3961632"/>
                </a:lnTo>
                <a:lnTo>
                  <a:pt x="0" y="0"/>
                </a:lnTo>
                <a:close/>
              </a:path>
            </a:pathLst>
          </a:custGeom>
          <a:blipFill>
            <a:blip r:embed="rId5"/>
            <a:stretch>
              <a:fillRect/>
            </a:stretch>
          </a:blipFill>
        </p:spPr>
      </p:sp>
      <p:sp>
        <p:nvSpPr>
          <p:cNvPr id="5" name="TextBox 5"/>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6" name="TextBox 6"/>
          <p:cNvSpPr txBox="1"/>
          <p:nvPr/>
        </p:nvSpPr>
        <p:spPr>
          <a:xfrm>
            <a:off x="394064" y="2354558"/>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Order Management :  </a:t>
            </a:r>
          </a:p>
        </p:txBody>
      </p:sp>
      <p:sp>
        <p:nvSpPr>
          <p:cNvPr id="7" name="TextBox 7"/>
          <p:cNvSpPr txBox="1"/>
          <p:nvPr/>
        </p:nvSpPr>
        <p:spPr>
          <a:xfrm>
            <a:off x="9474172" y="2354558"/>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Return Orders  :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247442" y="1828702"/>
            <a:ext cx="8211095" cy="3780156"/>
          </a:xfrm>
          <a:custGeom>
            <a:avLst/>
            <a:gdLst/>
            <a:ahLst/>
            <a:cxnLst/>
            <a:rect l="l" t="t" r="r" b="b"/>
            <a:pathLst>
              <a:path w="8211095" h="3780156">
                <a:moveTo>
                  <a:pt x="0" y="0"/>
                </a:moveTo>
                <a:lnTo>
                  <a:pt x="8211095" y="0"/>
                </a:lnTo>
                <a:lnTo>
                  <a:pt x="8211095" y="3780157"/>
                </a:lnTo>
                <a:lnTo>
                  <a:pt x="0" y="3780157"/>
                </a:lnTo>
                <a:lnTo>
                  <a:pt x="0" y="0"/>
                </a:lnTo>
                <a:close/>
              </a:path>
            </a:pathLst>
          </a:custGeom>
          <a:blipFill>
            <a:blip r:embed="rId4"/>
            <a:stretch>
              <a:fillRect r="-1482"/>
            </a:stretch>
          </a:blipFill>
        </p:spPr>
      </p:sp>
      <p:sp>
        <p:nvSpPr>
          <p:cNvPr id="4" name="Freeform 4"/>
          <p:cNvSpPr/>
          <p:nvPr/>
        </p:nvSpPr>
        <p:spPr>
          <a:xfrm>
            <a:off x="6616765" y="5608859"/>
            <a:ext cx="6841772" cy="3653347"/>
          </a:xfrm>
          <a:custGeom>
            <a:avLst/>
            <a:gdLst/>
            <a:ahLst/>
            <a:cxnLst/>
            <a:rect l="l" t="t" r="r" b="b"/>
            <a:pathLst>
              <a:path w="6841772" h="3653347">
                <a:moveTo>
                  <a:pt x="0" y="0"/>
                </a:moveTo>
                <a:lnTo>
                  <a:pt x="6841772" y="0"/>
                </a:lnTo>
                <a:lnTo>
                  <a:pt x="6841772" y="3653346"/>
                </a:lnTo>
                <a:lnTo>
                  <a:pt x="0" y="3653346"/>
                </a:lnTo>
                <a:lnTo>
                  <a:pt x="0" y="0"/>
                </a:lnTo>
                <a:close/>
              </a:path>
            </a:pathLst>
          </a:custGeom>
          <a:blipFill>
            <a:blip r:embed="rId5"/>
            <a:stretch>
              <a:fillRect r="-1779"/>
            </a:stretch>
          </a:blipFill>
        </p:spPr>
      </p:sp>
      <p:sp>
        <p:nvSpPr>
          <p:cNvPr id="5" name="TextBox 5"/>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6" name="TextBox 6"/>
          <p:cNvSpPr txBox="1"/>
          <p:nvPr/>
        </p:nvSpPr>
        <p:spPr>
          <a:xfrm>
            <a:off x="394064" y="1542953"/>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Payment management :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93027" y="2440980"/>
            <a:ext cx="8561799" cy="3961632"/>
          </a:xfrm>
          <a:custGeom>
            <a:avLst/>
            <a:gdLst/>
            <a:ahLst/>
            <a:cxnLst/>
            <a:rect l="l" t="t" r="r" b="b"/>
            <a:pathLst>
              <a:path w="8561799" h="3961632">
                <a:moveTo>
                  <a:pt x="0" y="0"/>
                </a:moveTo>
                <a:lnTo>
                  <a:pt x="8561799" y="0"/>
                </a:lnTo>
                <a:lnTo>
                  <a:pt x="8561799" y="3961632"/>
                </a:lnTo>
                <a:lnTo>
                  <a:pt x="0" y="3961632"/>
                </a:lnTo>
                <a:lnTo>
                  <a:pt x="0" y="0"/>
                </a:lnTo>
                <a:close/>
              </a:path>
            </a:pathLst>
          </a:custGeom>
          <a:blipFill>
            <a:blip r:embed="rId4"/>
            <a:stretch>
              <a:fillRect t="-1082" b="-1082"/>
            </a:stretch>
          </a:blipFill>
        </p:spPr>
      </p:sp>
      <p:sp>
        <p:nvSpPr>
          <p:cNvPr id="4" name="Freeform 4"/>
          <p:cNvSpPr/>
          <p:nvPr/>
        </p:nvSpPr>
        <p:spPr>
          <a:xfrm>
            <a:off x="9474172" y="2440980"/>
            <a:ext cx="8813828" cy="3961632"/>
          </a:xfrm>
          <a:custGeom>
            <a:avLst/>
            <a:gdLst/>
            <a:ahLst/>
            <a:cxnLst/>
            <a:rect l="l" t="t" r="r" b="b"/>
            <a:pathLst>
              <a:path w="8813828" h="3961632">
                <a:moveTo>
                  <a:pt x="0" y="0"/>
                </a:moveTo>
                <a:lnTo>
                  <a:pt x="8813828" y="0"/>
                </a:lnTo>
                <a:lnTo>
                  <a:pt x="8813828" y="3961632"/>
                </a:lnTo>
                <a:lnTo>
                  <a:pt x="0" y="3961632"/>
                </a:lnTo>
                <a:lnTo>
                  <a:pt x="0" y="0"/>
                </a:lnTo>
                <a:close/>
              </a:path>
            </a:pathLst>
          </a:custGeom>
          <a:blipFill>
            <a:blip r:embed="rId5"/>
            <a:stretch>
              <a:fillRect l="-2598" r="-2598"/>
            </a:stretch>
          </a:blipFill>
        </p:spPr>
      </p:sp>
      <p:sp>
        <p:nvSpPr>
          <p:cNvPr id="5" name="Freeform 5"/>
          <p:cNvSpPr/>
          <p:nvPr/>
        </p:nvSpPr>
        <p:spPr>
          <a:xfrm>
            <a:off x="10785748" y="6402612"/>
            <a:ext cx="7502252" cy="3716038"/>
          </a:xfrm>
          <a:custGeom>
            <a:avLst/>
            <a:gdLst/>
            <a:ahLst/>
            <a:cxnLst/>
            <a:rect l="l" t="t" r="r" b="b"/>
            <a:pathLst>
              <a:path w="7502252" h="3716038">
                <a:moveTo>
                  <a:pt x="0" y="0"/>
                </a:moveTo>
                <a:lnTo>
                  <a:pt x="7502252" y="0"/>
                </a:lnTo>
                <a:lnTo>
                  <a:pt x="7502252" y="3716038"/>
                </a:lnTo>
                <a:lnTo>
                  <a:pt x="0" y="3716038"/>
                </a:lnTo>
                <a:lnTo>
                  <a:pt x="0" y="0"/>
                </a:lnTo>
                <a:close/>
              </a:path>
            </a:pathLst>
          </a:custGeom>
          <a:blipFill>
            <a:blip r:embed="rId6"/>
            <a:stretch>
              <a:fillRect r="-2648"/>
            </a:stretch>
          </a:blipFill>
        </p:spPr>
      </p:sp>
      <p:sp>
        <p:nvSpPr>
          <p:cNvPr id="6" name="TextBox 6"/>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7" name="TextBox 7"/>
          <p:cNvSpPr txBox="1"/>
          <p:nvPr/>
        </p:nvSpPr>
        <p:spPr>
          <a:xfrm>
            <a:off x="394064"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Product reviews  : </a:t>
            </a:r>
          </a:p>
        </p:txBody>
      </p:sp>
      <p:sp>
        <p:nvSpPr>
          <p:cNvPr id="8" name="TextBox 8"/>
          <p:cNvSpPr txBox="1"/>
          <p:nvPr/>
        </p:nvSpPr>
        <p:spPr>
          <a:xfrm>
            <a:off x="9144000"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seller profile :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93027" y="2440980"/>
            <a:ext cx="8561799" cy="3961632"/>
          </a:xfrm>
          <a:custGeom>
            <a:avLst/>
            <a:gdLst/>
            <a:ahLst/>
            <a:cxnLst/>
            <a:rect l="l" t="t" r="r" b="b"/>
            <a:pathLst>
              <a:path w="8561799" h="3961632">
                <a:moveTo>
                  <a:pt x="0" y="0"/>
                </a:moveTo>
                <a:lnTo>
                  <a:pt x="8561799" y="0"/>
                </a:lnTo>
                <a:lnTo>
                  <a:pt x="8561799" y="3961632"/>
                </a:lnTo>
                <a:lnTo>
                  <a:pt x="0" y="3961632"/>
                </a:lnTo>
                <a:lnTo>
                  <a:pt x="0" y="0"/>
                </a:lnTo>
                <a:close/>
              </a:path>
            </a:pathLst>
          </a:custGeom>
          <a:blipFill>
            <a:blip r:embed="rId4"/>
            <a:stretch>
              <a:fillRect t="-4422" b="-4422"/>
            </a:stretch>
          </a:blipFill>
        </p:spPr>
      </p:sp>
      <p:sp>
        <p:nvSpPr>
          <p:cNvPr id="4" name="Freeform 4"/>
          <p:cNvSpPr/>
          <p:nvPr/>
        </p:nvSpPr>
        <p:spPr>
          <a:xfrm>
            <a:off x="9474172" y="2440980"/>
            <a:ext cx="8664392" cy="3961632"/>
          </a:xfrm>
          <a:custGeom>
            <a:avLst/>
            <a:gdLst/>
            <a:ahLst/>
            <a:cxnLst/>
            <a:rect l="l" t="t" r="r" b="b"/>
            <a:pathLst>
              <a:path w="8664392" h="3961632">
                <a:moveTo>
                  <a:pt x="0" y="0"/>
                </a:moveTo>
                <a:lnTo>
                  <a:pt x="8664392" y="0"/>
                </a:lnTo>
                <a:lnTo>
                  <a:pt x="8664392" y="3961632"/>
                </a:lnTo>
                <a:lnTo>
                  <a:pt x="0" y="3961632"/>
                </a:lnTo>
                <a:lnTo>
                  <a:pt x="0" y="0"/>
                </a:lnTo>
                <a:close/>
              </a:path>
            </a:pathLst>
          </a:custGeom>
          <a:blipFill>
            <a:blip r:embed="rId5"/>
            <a:stretch>
              <a:fillRect t="-4406" r="-1724" b="-4406"/>
            </a:stretch>
          </a:blipFill>
        </p:spPr>
      </p:sp>
      <p:sp>
        <p:nvSpPr>
          <p:cNvPr id="5" name="Freeform 5"/>
          <p:cNvSpPr/>
          <p:nvPr/>
        </p:nvSpPr>
        <p:spPr>
          <a:xfrm>
            <a:off x="10913482" y="6402612"/>
            <a:ext cx="7225083" cy="1979362"/>
          </a:xfrm>
          <a:custGeom>
            <a:avLst/>
            <a:gdLst/>
            <a:ahLst/>
            <a:cxnLst/>
            <a:rect l="l" t="t" r="r" b="b"/>
            <a:pathLst>
              <a:path w="7225083" h="1979362">
                <a:moveTo>
                  <a:pt x="0" y="0"/>
                </a:moveTo>
                <a:lnTo>
                  <a:pt x="7225082" y="0"/>
                </a:lnTo>
                <a:lnTo>
                  <a:pt x="7225082" y="1979361"/>
                </a:lnTo>
                <a:lnTo>
                  <a:pt x="0" y="1979361"/>
                </a:lnTo>
                <a:lnTo>
                  <a:pt x="0" y="0"/>
                </a:lnTo>
                <a:close/>
              </a:path>
            </a:pathLst>
          </a:custGeom>
          <a:blipFill>
            <a:blip r:embed="rId6"/>
            <a:stretch>
              <a:fillRect t="-1066" r="-1346" b="-1170"/>
            </a:stretch>
          </a:blipFill>
        </p:spPr>
      </p:sp>
      <p:sp>
        <p:nvSpPr>
          <p:cNvPr id="6" name="TextBox 6"/>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7" name="TextBox 7"/>
          <p:cNvSpPr txBox="1"/>
          <p:nvPr/>
        </p:nvSpPr>
        <p:spPr>
          <a:xfrm>
            <a:off x="394064"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Admin Login : </a:t>
            </a:r>
          </a:p>
        </p:txBody>
      </p:sp>
      <p:sp>
        <p:nvSpPr>
          <p:cNvPr id="8" name="TextBox 8"/>
          <p:cNvSpPr txBox="1"/>
          <p:nvPr/>
        </p:nvSpPr>
        <p:spPr>
          <a:xfrm>
            <a:off x="9540976"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Add new Admin User :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864383" y="2091162"/>
            <a:ext cx="7031896" cy="3426863"/>
          </a:xfrm>
          <a:custGeom>
            <a:avLst/>
            <a:gdLst/>
            <a:ahLst/>
            <a:cxnLst/>
            <a:rect l="l" t="t" r="r" b="b"/>
            <a:pathLst>
              <a:path w="7031896" h="3426863">
                <a:moveTo>
                  <a:pt x="0" y="0"/>
                </a:moveTo>
                <a:lnTo>
                  <a:pt x="7031896" y="0"/>
                </a:lnTo>
                <a:lnTo>
                  <a:pt x="7031896" y="3426863"/>
                </a:lnTo>
                <a:lnTo>
                  <a:pt x="0" y="3426863"/>
                </a:lnTo>
                <a:lnTo>
                  <a:pt x="0" y="0"/>
                </a:lnTo>
                <a:close/>
              </a:path>
            </a:pathLst>
          </a:custGeom>
          <a:blipFill>
            <a:blip r:embed="rId4"/>
            <a:stretch>
              <a:fillRect r="-1154"/>
            </a:stretch>
          </a:blipFill>
        </p:spPr>
      </p:sp>
      <p:sp>
        <p:nvSpPr>
          <p:cNvPr id="4" name="Freeform 4"/>
          <p:cNvSpPr/>
          <p:nvPr/>
        </p:nvSpPr>
        <p:spPr>
          <a:xfrm>
            <a:off x="3062605" y="7576963"/>
            <a:ext cx="5833674" cy="2174680"/>
          </a:xfrm>
          <a:custGeom>
            <a:avLst/>
            <a:gdLst/>
            <a:ahLst/>
            <a:cxnLst/>
            <a:rect l="l" t="t" r="r" b="b"/>
            <a:pathLst>
              <a:path w="5833674" h="2174680">
                <a:moveTo>
                  <a:pt x="0" y="0"/>
                </a:moveTo>
                <a:lnTo>
                  <a:pt x="5833674" y="0"/>
                </a:lnTo>
                <a:lnTo>
                  <a:pt x="5833674" y="2174680"/>
                </a:lnTo>
                <a:lnTo>
                  <a:pt x="0" y="2174680"/>
                </a:lnTo>
                <a:lnTo>
                  <a:pt x="0" y="0"/>
                </a:lnTo>
                <a:close/>
              </a:path>
            </a:pathLst>
          </a:custGeom>
          <a:blipFill>
            <a:blip r:embed="rId5"/>
            <a:stretch>
              <a:fillRect r="-1391"/>
            </a:stretch>
          </a:blipFill>
        </p:spPr>
      </p:sp>
      <p:sp>
        <p:nvSpPr>
          <p:cNvPr id="5" name="Freeform 5"/>
          <p:cNvSpPr/>
          <p:nvPr/>
        </p:nvSpPr>
        <p:spPr>
          <a:xfrm>
            <a:off x="3062605" y="5518025"/>
            <a:ext cx="5833674" cy="2058938"/>
          </a:xfrm>
          <a:custGeom>
            <a:avLst/>
            <a:gdLst/>
            <a:ahLst/>
            <a:cxnLst/>
            <a:rect l="l" t="t" r="r" b="b"/>
            <a:pathLst>
              <a:path w="5833674" h="2058938">
                <a:moveTo>
                  <a:pt x="0" y="0"/>
                </a:moveTo>
                <a:lnTo>
                  <a:pt x="5833674" y="0"/>
                </a:lnTo>
                <a:lnTo>
                  <a:pt x="5833674" y="2058938"/>
                </a:lnTo>
                <a:lnTo>
                  <a:pt x="0" y="2058938"/>
                </a:lnTo>
                <a:lnTo>
                  <a:pt x="0" y="0"/>
                </a:lnTo>
                <a:close/>
              </a:path>
            </a:pathLst>
          </a:custGeom>
          <a:blipFill>
            <a:blip r:embed="rId6"/>
            <a:stretch>
              <a:fillRect r="-1391"/>
            </a:stretch>
          </a:blipFill>
        </p:spPr>
      </p:sp>
      <p:sp>
        <p:nvSpPr>
          <p:cNvPr id="6" name="Freeform 6"/>
          <p:cNvSpPr/>
          <p:nvPr/>
        </p:nvSpPr>
        <p:spPr>
          <a:xfrm>
            <a:off x="9353706" y="2091162"/>
            <a:ext cx="8810536" cy="4235482"/>
          </a:xfrm>
          <a:custGeom>
            <a:avLst/>
            <a:gdLst/>
            <a:ahLst/>
            <a:cxnLst/>
            <a:rect l="l" t="t" r="r" b="b"/>
            <a:pathLst>
              <a:path w="8810536" h="4235482">
                <a:moveTo>
                  <a:pt x="0" y="0"/>
                </a:moveTo>
                <a:lnTo>
                  <a:pt x="8810536" y="0"/>
                </a:lnTo>
                <a:lnTo>
                  <a:pt x="8810536" y="4235482"/>
                </a:lnTo>
                <a:lnTo>
                  <a:pt x="0" y="4235482"/>
                </a:lnTo>
                <a:lnTo>
                  <a:pt x="0" y="0"/>
                </a:lnTo>
                <a:close/>
              </a:path>
            </a:pathLst>
          </a:custGeom>
          <a:blipFill>
            <a:blip r:embed="rId7"/>
            <a:stretch>
              <a:fillRect/>
            </a:stretch>
          </a:blipFill>
        </p:spPr>
      </p:sp>
      <p:sp>
        <p:nvSpPr>
          <p:cNvPr id="7" name="TextBox 7"/>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8" name="TextBox 8"/>
          <p:cNvSpPr txBox="1"/>
          <p:nvPr/>
        </p:nvSpPr>
        <p:spPr>
          <a:xfrm>
            <a:off x="760612" y="1357738"/>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Admin Dashboard  : </a:t>
            </a:r>
          </a:p>
        </p:txBody>
      </p:sp>
      <p:sp>
        <p:nvSpPr>
          <p:cNvPr id="9" name="TextBox 9"/>
          <p:cNvSpPr txBox="1"/>
          <p:nvPr/>
        </p:nvSpPr>
        <p:spPr>
          <a:xfrm>
            <a:off x="9353706" y="1357738"/>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Admin profile :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94064" y="2440980"/>
            <a:ext cx="8484369" cy="4180157"/>
          </a:xfrm>
          <a:custGeom>
            <a:avLst/>
            <a:gdLst/>
            <a:ahLst/>
            <a:cxnLst/>
            <a:rect l="l" t="t" r="r" b="b"/>
            <a:pathLst>
              <a:path w="8484369" h="4180157">
                <a:moveTo>
                  <a:pt x="0" y="0"/>
                </a:moveTo>
                <a:lnTo>
                  <a:pt x="8484369" y="0"/>
                </a:lnTo>
                <a:lnTo>
                  <a:pt x="8484369" y="4180157"/>
                </a:lnTo>
                <a:lnTo>
                  <a:pt x="0" y="4180157"/>
                </a:lnTo>
                <a:lnTo>
                  <a:pt x="0" y="0"/>
                </a:lnTo>
                <a:close/>
              </a:path>
            </a:pathLst>
          </a:custGeom>
          <a:blipFill>
            <a:blip r:embed="rId4"/>
            <a:stretch>
              <a:fillRect r="-956"/>
            </a:stretch>
          </a:blipFill>
        </p:spPr>
      </p:sp>
      <p:sp>
        <p:nvSpPr>
          <p:cNvPr id="4" name="Freeform 4"/>
          <p:cNvSpPr/>
          <p:nvPr/>
        </p:nvSpPr>
        <p:spPr>
          <a:xfrm>
            <a:off x="9540976" y="2440980"/>
            <a:ext cx="8576769" cy="4180157"/>
          </a:xfrm>
          <a:custGeom>
            <a:avLst/>
            <a:gdLst/>
            <a:ahLst/>
            <a:cxnLst/>
            <a:rect l="l" t="t" r="r" b="b"/>
            <a:pathLst>
              <a:path w="8576769" h="4180157">
                <a:moveTo>
                  <a:pt x="0" y="0"/>
                </a:moveTo>
                <a:lnTo>
                  <a:pt x="8576769" y="0"/>
                </a:lnTo>
                <a:lnTo>
                  <a:pt x="8576769" y="4180157"/>
                </a:lnTo>
                <a:lnTo>
                  <a:pt x="0" y="4180157"/>
                </a:lnTo>
                <a:lnTo>
                  <a:pt x="0" y="0"/>
                </a:lnTo>
                <a:close/>
              </a:path>
            </a:pathLst>
          </a:custGeom>
          <a:blipFill>
            <a:blip r:embed="rId5"/>
            <a:stretch>
              <a:fillRect r="-946"/>
            </a:stretch>
          </a:blipFill>
        </p:spPr>
      </p:sp>
      <p:sp>
        <p:nvSpPr>
          <p:cNvPr id="5" name="TextBox 5"/>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6" name="TextBox 6"/>
          <p:cNvSpPr txBox="1"/>
          <p:nvPr/>
        </p:nvSpPr>
        <p:spPr>
          <a:xfrm>
            <a:off x="394064"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Website Settings : </a:t>
            </a:r>
          </a:p>
        </p:txBody>
      </p:sp>
      <p:sp>
        <p:nvSpPr>
          <p:cNvPr id="7" name="TextBox 7"/>
          <p:cNvSpPr txBox="1"/>
          <p:nvPr/>
        </p:nvSpPr>
        <p:spPr>
          <a:xfrm>
            <a:off x="9540976"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Shop Settings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94064" y="2440980"/>
            <a:ext cx="8349408" cy="4180157"/>
          </a:xfrm>
          <a:custGeom>
            <a:avLst/>
            <a:gdLst/>
            <a:ahLst/>
            <a:cxnLst/>
            <a:rect l="l" t="t" r="r" b="b"/>
            <a:pathLst>
              <a:path w="8349408" h="4180157">
                <a:moveTo>
                  <a:pt x="0" y="0"/>
                </a:moveTo>
                <a:lnTo>
                  <a:pt x="8349408" y="0"/>
                </a:lnTo>
                <a:lnTo>
                  <a:pt x="8349408" y="4180157"/>
                </a:lnTo>
                <a:lnTo>
                  <a:pt x="0" y="4180157"/>
                </a:lnTo>
                <a:lnTo>
                  <a:pt x="0" y="0"/>
                </a:lnTo>
                <a:close/>
              </a:path>
            </a:pathLst>
          </a:custGeom>
          <a:blipFill>
            <a:blip r:embed="rId4"/>
            <a:stretch>
              <a:fillRect r="-972"/>
            </a:stretch>
          </a:blipFill>
        </p:spPr>
      </p:sp>
      <p:sp>
        <p:nvSpPr>
          <p:cNvPr id="4" name="Freeform 4"/>
          <p:cNvSpPr/>
          <p:nvPr/>
        </p:nvSpPr>
        <p:spPr>
          <a:xfrm>
            <a:off x="9381589" y="2440980"/>
            <a:ext cx="8906411" cy="4180157"/>
          </a:xfrm>
          <a:custGeom>
            <a:avLst/>
            <a:gdLst/>
            <a:ahLst/>
            <a:cxnLst/>
            <a:rect l="l" t="t" r="r" b="b"/>
            <a:pathLst>
              <a:path w="8906411" h="4180157">
                <a:moveTo>
                  <a:pt x="0" y="0"/>
                </a:moveTo>
                <a:lnTo>
                  <a:pt x="8906411" y="0"/>
                </a:lnTo>
                <a:lnTo>
                  <a:pt x="8906411" y="4180157"/>
                </a:lnTo>
                <a:lnTo>
                  <a:pt x="0" y="4180157"/>
                </a:lnTo>
                <a:lnTo>
                  <a:pt x="0" y="0"/>
                </a:lnTo>
                <a:close/>
              </a:path>
            </a:pathLst>
          </a:custGeom>
          <a:blipFill>
            <a:blip r:embed="rId5"/>
            <a:stretch>
              <a:fillRect r="-911"/>
            </a:stretch>
          </a:blipFill>
        </p:spPr>
      </p:sp>
      <p:sp>
        <p:nvSpPr>
          <p:cNvPr id="5" name="TextBox 5"/>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6" name="TextBox 6"/>
          <p:cNvSpPr txBox="1"/>
          <p:nvPr/>
        </p:nvSpPr>
        <p:spPr>
          <a:xfrm>
            <a:off x="394064"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Admin product management: </a:t>
            </a:r>
          </a:p>
        </p:txBody>
      </p:sp>
      <p:sp>
        <p:nvSpPr>
          <p:cNvPr id="7" name="TextBox 7"/>
          <p:cNvSpPr txBox="1"/>
          <p:nvPr/>
        </p:nvSpPr>
        <p:spPr>
          <a:xfrm>
            <a:off x="9381589"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Admin Order management: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94064" y="2440980"/>
            <a:ext cx="8288537" cy="4180157"/>
          </a:xfrm>
          <a:custGeom>
            <a:avLst/>
            <a:gdLst/>
            <a:ahLst/>
            <a:cxnLst/>
            <a:rect l="l" t="t" r="r" b="b"/>
            <a:pathLst>
              <a:path w="8288537" h="4180157">
                <a:moveTo>
                  <a:pt x="0" y="0"/>
                </a:moveTo>
                <a:lnTo>
                  <a:pt x="8288537" y="0"/>
                </a:lnTo>
                <a:lnTo>
                  <a:pt x="8288537" y="4180157"/>
                </a:lnTo>
                <a:lnTo>
                  <a:pt x="0" y="4180157"/>
                </a:lnTo>
                <a:lnTo>
                  <a:pt x="0" y="0"/>
                </a:lnTo>
                <a:close/>
              </a:path>
            </a:pathLst>
          </a:custGeom>
          <a:blipFill>
            <a:blip r:embed="rId4"/>
            <a:stretch>
              <a:fillRect l="-249" r="-984"/>
            </a:stretch>
          </a:blipFill>
        </p:spPr>
      </p:sp>
      <p:sp>
        <p:nvSpPr>
          <p:cNvPr id="4" name="Freeform 4"/>
          <p:cNvSpPr/>
          <p:nvPr/>
        </p:nvSpPr>
        <p:spPr>
          <a:xfrm>
            <a:off x="9381589" y="2440980"/>
            <a:ext cx="8784670" cy="4180157"/>
          </a:xfrm>
          <a:custGeom>
            <a:avLst/>
            <a:gdLst/>
            <a:ahLst/>
            <a:cxnLst/>
            <a:rect l="l" t="t" r="r" b="b"/>
            <a:pathLst>
              <a:path w="8784670" h="4180157">
                <a:moveTo>
                  <a:pt x="0" y="0"/>
                </a:moveTo>
                <a:lnTo>
                  <a:pt x="8784670" y="0"/>
                </a:lnTo>
                <a:lnTo>
                  <a:pt x="8784670" y="4180157"/>
                </a:lnTo>
                <a:lnTo>
                  <a:pt x="0" y="4180157"/>
                </a:lnTo>
                <a:lnTo>
                  <a:pt x="0" y="0"/>
                </a:lnTo>
                <a:close/>
              </a:path>
            </a:pathLst>
          </a:custGeom>
          <a:blipFill>
            <a:blip r:embed="rId5"/>
            <a:stretch>
              <a:fillRect t="-2684" r="-1385" b="-2684"/>
            </a:stretch>
          </a:blipFill>
        </p:spPr>
      </p:sp>
      <p:sp>
        <p:nvSpPr>
          <p:cNvPr id="5" name="TextBox 5"/>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6" name="TextBox 6"/>
          <p:cNvSpPr txBox="1"/>
          <p:nvPr/>
        </p:nvSpPr>
        <p:spPr>
          <a:xfrm>
            <a:off x="394064"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Return Orders management: </a:t>
            </a:r>
          </a:p>
        </p:txBody>
      </p:sp>
      <p:sp>
        <p:nvSpPr>
          <p:cNvPr id="7" name="TextBox 7"/>
          <p:cNvSpPr txBox="1"/>
          <p:nvPr/>
        </p:nvSpPr>
        <p:spPr>
          <a:xfrm>
            <a:off x="9381589"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Customer management: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94064" y="2440980"/>
            <a:ext cx="8288537" cy="4180157"/>
          </a:xfrm>
          <a:custGeom>
            <a:avLst/>
            <a:gdLst/>
            <a:ahLst/>
            <a:cxnLst/>
            <a:rect l="l" t="t" r="r" b="b"/>
            <a:pathLst>
              <a:path w="8288537" h="4180157">
                <a:moveTo>
                  <a:pt x="0" y="0"/>
                </a:moveTo>
                <a:lnTo>
                  <a:pt x="8288537" y="0"/>
                </a:lnTo>
                <a:lnTo>
                  <a:pt x="8288537" y="4180157"/>
                </a:lnTo>
                <a:lnTo>
                  <a:pt x="0" y="4180157"/>
                </a:lnTo>
                <a:lnTo>
                  <a:pt x="0" y="0"/>
                </a:lnTo>
                <a:close/>
              </a:path>
            </a:pathLst>
          </a:custGeom>
          <a:blipFill>
            <a:blip r:embed="rId4"/>
            <a:stretch>
              <a:fillRect l="-250" r="-250"/>
            </a:stretch>
          </a:blipFill>
        </p:spPr>
      </p:sp>
      <p:sp>
        <p:nvSpPr>
          <p:cNvPr id="4" name="Freeform 4"/>
          <p:cNvSpPr/>
          <p:nvPr/>
        </p:nvSpPr>
        <p:spPr>
          <a:xfrm>
            <a:off x="9381589" y="2440980"/>
            <a:ext cx="8784670" cy="4180157"/>
          </a:xfrm>
          <a:custGeom>
            <a:avLst/>
            <a:gdLst/>
            <a:ahLst/>
            <a:cxnLst/>
            <a:rect l="l" t="t" r="r" b="b"/>
            <a:pathLst>
              <a:path w="8784670" h="4180157">
                <a:moveTo>
                  <a:pt x="0" y="0"/>
                </a:moveTo>
                <a:lnTo>
                  <a:pt x="8784670" y="0"/>
                </a:lnTo>
                <a:lnTo>
                  <a:pt x="8784670" y="4180157"/>
                </a:lnTo>
                <a:lnTo>
                  <a:pt x="0" y="4180157"/>
                </a:lnTo>
                <a:lnTo>
                  <a:pt x="0" y="0"/>
                </a:lnTo>
                <a:close/>
              </a:path>
            </a:pathLst>
          </a:custGeom>
          <a:blipFill>
            <a:blip r:embed="rId5"/>
            <a:stretch>
              <a:fillRect t="-1582" b="-1582"/>
            </a:stretch>
          </a:blipFill>
        </p:spPr>
      </p:sp>
      <p:sp>
        <p:nvSpPr>
          <p:cNvPr id="5" name="TextBox 5"/>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6" name="TextBox 6"/>
          <p:cNvSpPr txBox="1"/>
          <p:nvPr/>
        </p:nvSpPr>
        <p:spPr>
          <a:xfrm>
            <a:off x="394064"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Seller management: </a:t>
            </a:r>
          </a:p>
        </p:txBody>
      </p:sp>
      <p:sp>
        <p:nvSpPr>
          <p:cNvPr id="7" name="TextBox 7"/>
          <p:cNvSpPr txBox="1"/>
          <p:nvPr/>
        </p:nvSpPr>
        <p:spPr>
          <a:xfrm>
            <a:off x="9381589"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Customer reviews management: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94064" y="2440980"/>
            <a:ext cx="8288537" cy="4180157"/>
          </a:xfrm>
          <a:custGeom>
            <a:avLst/>
            <a:gdLst/>
            <a:ahLst/>
            <a:cxnLst/>
            <a:rect l="l" t="t" r="r" b="b"/>
            <a:pathLst>
              <a:path w="8288537" h="4180157">
                <a:moveTo>
                  <a:pt x="0" y="0"/>
                </a:moveTo>
                <a:lnTo>
                  <a:pt x="8288537" y="0"/>
                </a:lnTo>
                <a:lnTo>
                  <a:pt x="8288537" y="4180157"/>
                </a:lnTo>
                <a:lnTo>
                  <a:pt x="0" y="4180157"/>
                </a:lnTo>
                <a:lnTo>
                  <a:pt x="0" y="0"/>
                </a:lnTo>
                <a:close/>
              </a:path>
            </a:pathLst>
          </a:custGeom>
          <a:blipFill>
            <a:blip r:embed="rId4"/>
            <a:stretch>
              <a:fillRect l="-432" r="-432"/>
            </a:stretch>
          </a:blipFill>
        </p:spPr>
      </p:sp>
      <p:sp>
        <p:nvSpPr>
          <p:cNvPr id="4" name="Freeform 4"/>
          <p:cNvSpPr/>
          <p:nvPr/>
        </p:nvSpPr>
        <p:spPr>
          <a:xfrm>
            <a:off x="9381589" y="2440980"/>
            <a:ext cx="8784670" cy="4180157"/>
          </a:xfrm>
          <a:custGeom>
            <a:avLst/>
            <a:gdLst/>
            <a:ahLst/>
            <a:cxnLst/>
            <a:rect l="l" t="t" r="r" b="b"/>
            <a:pathLst>
              <a:path w="8784670" h="4180157">
                <a:moveTo>
                  <a:pt x="0" y="0"/>
                </a:moveTo>
                <a:lnTo>
                  <a:pt x="8784670" y="0"/>
                </a:lnTo>
                <a:lnTo>
                  <a:pt x="8784670" y="4180157"/>
                </a:lnTo>
                <a:lnTo>
                  <a:pt x="0" y="4180157"/>
                </a:lnTo>
                <a:lnTo>
                  <a:pt x="0" y="0"/>
                </a:lnTo>
                <a:close/>
              </a:path>
            </a:pathLst>
          </a:custGeom>
          <a:blipFill>
            <a:blip r:embed="rId5"/>
            <a:stretch>
              <a:fillRect t="-2728" b="-2728"/>
            </a:stretch>
          </a:blipFill>
        </p:spPr>
      </p:sp>
      <p:sp>
        <p:nvSpPr>
          <p:cNvPr id="5" name="TextBox 5"/>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6" name="TextBox 6"/>
          <p:cNvSpPr txBox="1"/>
          <p:nvPr/>
        </p:nvSpPr>
        <p:spPr>
          <a:xfrm>
            <a:off x="394064"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Contact Message management: </a:t>
            </a:r>
          </a:p>
        </p:txBody>
      </p:sp>
      <p:sp>
        <p:nvSpPr>
          <p:cNvPr id="7" name="TextBox 7"/>
          <p:cNvSpPr txBox="1"/>
          <p:nvPr/>
        </p:nvSpPr>
        <p:spPr>
          <a:xfrm>
            <a:off x="9381589"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Subscriber management: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392838" y="9392841"/>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9449103" y="1028700"/>
            <a:ext cx="7660895" cy="3795889"/>
            <a:chOff x="0" y="0"/>
            <a:chExt cx="1186873" cy="588083"/>
          </a:xfrm>
        </p:grpSpPr>
        <p:sp>
          <p:nvSpPr>
            <p:cNvPr id="4" name="Freeform 4"/>
            <p:cNvSpPr/>
            <p:nvPr/>
          </p:nvSpPr>
          <p:spPr>
            <a:xfrm>
              <a:off x="0" y="0"/>
              <a:ext cx="1186873" cy="588083"/>
            </a:xfrm>
            <a:custGeom>
              <a:avLst/>
              <a:gdLst/>
              <a:ahLst/>
              <a:cxnLst/>
              <a:rect l="l" t="t" r="r" b="b"/>
              <a:pathLst>
                <a:path w="1186873" h="588083">
                  <a:moveTo>
                    <a:pt x="0" y="0"/>
                  </a:moveTo>
                  <a:lnTo>
                    <a:pt x="1186873" y="0"/>
                  </a:lnTo>
                  <a:lnTo>
                    <a:pt x="1186873" y="588083"/>
                  </a:lnTo>
                  <a:lnTo>
                    <a:pt x="0" y="588083"/>
                  </a:lnTo>
                  <a:close/>
                </a:path>
              </a:pathLst>
            </a:custGeom>
            <a:blipFill>
              <a:blip r:embed="rId4"/>
              <a:stretch>
                <a:fillRect t="-17231" b="-17231"/>
              </a:stretch>
            </a:blipFill>
          </p:spPr>
        </p:sp>
      </p:grpSp>
      <p:sp>
        <p:nvSpPr>
          <p:cNvPr id="5" name="TextBox 5"/>
          <p:cNvSpPr txBox="1"/>
          <p:nvPr/>
        </p:nvSpPr>
        <p:spPr>
          <a:xfrm>
            <a:off x="6261763" y="-2296"/>
            <a:ext cx="5764474" cy="1003514"/>
          </a:xfrm>
          <a:prstGeom prst="rect">
            <a:avLst/>
          </a:prstGeom>
        </p:spPr>
        <p:txBody>
          <a:bodyPr lIns="0" tIns="0" rIns="0" bIns="0" rtlCol="0" anchor="t">
            <a:spAutoFit/>
          </a:bodyPr>
          <a:lstStyle/>
          <a:p>
            <a:pPr marL="0" lvl="0" indent="0" algn="l">
              <a:lnSpc>
                <a:spcPts val="8208"/>
              </a:lnSpc>
              <a:spcBef>
                <a:spcPct val="0"/>
              </a:spcBef>
            </a:pPr>
            <a:r>
              <a:rPr lang="en-US" sz="5862" b="1" i="1">
                <a:solidFill>
                  <a:srgbClr val="0F4662"/>
                </a:solidFill>
                <a:latin typeface="Cormorant Garamond Bold Italics"/>
                <a:ea typeface="Cormorant Garamond Bold Italics"/>
                <a:cs typeface="Cormorant Garamond Bold Italics"/>
                <a:sym typeface="Cormorant Garamond Bold Italics"/>
              </a:rPr>
              <a:t>KEY CONCEPTS :</a:t>
            </a:r>
          </a:p>
        </p:txBody>
      </p:sp>
      <p:sp>
        <p:nvSpPr>
          <p:cNvPr id="6" name="TextBox 6"/>
          <p:cNvSpPr txBox="1"/>
          <p:nvPr/>
        </p:nvSpPr>
        <p:spPr>
          <a:xfrm>
            <a:off x="725544" y="1590675"/>
            <a:ext cx="6938067" cy="3105150"/>
          </a:xfrm>
          <a:prstGeom prst="rect">
            <a:avLst/>
          </a:prstGeom>
        </p:spPr>
        <p:txBody>
          <a:bodyPr lIns="0" tIns="0" rIns="0" bIns="0" rtlCol="0" anchor="t">
            <a:spAutoFit/>
          </a:bodyPr>
          <a:lstStyle/>
          <a:p>
            <a:pPr marL="453392" lvl="1" indent="-226696" algn="just">
              <a:lnSpc>
                <a:spcPts val="3570"/>
              </a:lnSpc>
              <a:buFont typeface="Arial"/>
              <a:buChar char="•"/>
            </a:pPr>
            <a:r>
              <a:rPr lang="en-US" sz="2100">
                <a:solidFill>
                  <a:srgbClr val="0F4662"/>
                </a:solidFill>
                <a:latin typeface="Quicksand"/>
                <a:ea typeface="Quicksand"/>
                <a:cs typeface="Quicksand"/>
                <a:sym typeface="Quicksand"/>
              </a:rPr>
              <a:t>The customer module allows users to register, log in, and browse products with filters such as category, size, and color. Customers can add products to their cart, make secure payments, and track their orders. They can also give feedback and reviews, making the shopping experience more interactive and reliable.</a:t>
            </a:r>
          </a:p>
        </p:txBody>
      </p:sp>
      <p:sp>
        <p:nvSpPr>
          <p:cNvPr id="7" name="TextBox 7"/>
          <p:cNvSpPr txBox="1"/>
          <p:nvPr/>
        </p:nvSpPr>
        <p:spPr>
          <a:xfrm>
            <a:off x="1028700" y="1048843"/>
            <a:ext cx="6938067"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Customer Module:</a:t>
            </a:r>
          </a:p>
        </p:txBody>
      </p:sp>
      <p:sp>
        <p:nvSpPr>
          <p:cNvPr id="8" name="TextBox 8"/>
          <p:cNvSpPr txBox="1"/>
          <p:nvPr/>
        </p:nvSpPr>
        <p:spPr>
          <a:xfrm>
            <a:off x="1028700" y="4847029"/>
            <a:ext cx="3467385"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Admin module:</a:t>
            </a:r>
          </a:p>
        </p:txBody>
      </p:sp>
      <p:sp>
        <p:nvSpPr>
          <p:cNvPr id="9" name="TextBox 9"/>
          <p:cNvSpPr txBox="1"/>
          <p:nvPr/>
        </p:nvSpPr>
        <p:spPr>
          <a:xfrm>
            <a:off x="725544" y="5492189"/>
            <a:ext cx="6938067" cy="3552825"/>
          </a:xfrm>
          <a:prstGeom prst="rect">
            <a:avLst/>
          </a:prstGeom>
        </p:spPr>
        <p:txBody>
          <a:bodyPr lIns="0" tIns="0" rIns="0" bIns="0" rtlCol="0" anchor="t">
            <a:spAutoFit/>
          </a:bodyPr>
          <a:lstStyle/>
          <a:p>
            <a:pPr marL="453392" lvl="1" indent="-226696" algn="just">
              <a:lnSpc>
                <a:spcPts val="3570"/>
              </a:lnSpc>
              <a:buFont typeface="Arial"/>
              <a:buChar char="•"/>
            </a:pPr>
            <a:r>
              <a:rPr lang="en-US" sz="2100">
                <a:solidFill>
                  <a:srgbClr val="0F4662"/>
                </a:solidFill>
                <a:latin typeface="Quicksand"/>
                <a:ea typeface="Quicksand"/>
                <a:cs typeface="Quicksand"/>
                <a:sym typeface="Quicksand"/>
              </a:rPr>
              <a:t>The admin module provides centralized control of the entire system. Admins manage customers, sellers, and product categories while approving new seller registrations. They monitor transactions, oversee order and payment records, and review customer feedback. With full access to backend settings, admins ensure the smooth and secure operation of the marketplace.</a:t>
            </a:r>
          </a:p>
        </p:txBody>
      </p:sp>
      <p:sp>
        <p:nvSpPr>
          <p:cNvPr id="10" name="TextBox 10"/>
          <p:cNvSpPr txBox="1"/>
          <p:nvPr/>
        </p:nvSpPr>
        <p:spPr>
          <a:xfrm>
            <a:off x="9996937" y="4912009"/>
            <a:ext cx="5771588"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Seller Module:</a:t>
            </a:r>
          </a:p>
        </p:txBody>
      </p:sp>
      <p:sp>
        <p:nvSpPr>
          <p:cNvPr id="11" name="TextBox 11"/>
          <p:cNvSpPr txBox="1"/>
          <p:nvPr/>
        </p:nvSpPr>
        <p:spPr>
          <a:xfrm>
            <a:off x="9672122" y="5492189"/>
            <a:ext cx="6938067" cy="3552825"/>
          </a:xfrm>
          <a:prstGeom prst="rect">
            <a:avLst/>
          </a:prstGeom>
        </p:spPr>
        <p:txBody>
          <a:bodyPr lIns="0" tIns="0" rIns="0" bIns="0" rtlCol="0" anchor="t">
            <a:spAutoFit/>
          </a:bodyPr>
          <a:lstStyle/>
          <a:p>
            <a:pPr marL="453392" lvl="1" indent="-226696" algn="just">
              <a:lnSpc>
                <a:spcPts val="3570"/>
              </a:lnSpc>
              <a:buFont typeface="Arial"/>
              <a:buChar char="•"/>
            </a:pPr>
            <a:r>
              <a:rPr lang="en-US" sz="2100">
                <a:solidFill>
                  <a:srgbClr val="0F4662"/>
                </a:solidFill>
                <a:latin typeface="Quicksand"/>
                <a:ea typeface="Quicksand"/>
                <a:cs typeface="Quicksand"/>
                <a:sym typeface="Quicksand"/>
              </a:rPr>
              <a:t>The seller module is designed for vendors to manage their online business. Sellers can register, upload and update product listings with images, handle orders, and track payment history. They can also generate sales reports, giving them insights into their business performance. Admin approval ensures only verified sellers operate on the platform.</a:t>
            </a:r>
          </a:p>
        </p:txBody>
      </p:sp>
      <p:sp>
        <p:nvSpPr>
          <p:cNvPr id="12" name="AutoShape 12"/>
          <p:cNvSpPr/>
          <p:nvPr/>
        </p:nvSpPr>
        <p:spPr>
          <a:xfrm>
            <a:off x="8830274" y="5596964"/>
            <a:ext cx="0" cy="3448050"/>
          </a:xfrm>
          <a:prstGeom prst="line">
            <a:avLst/>
          </a:prstGeom>
          <a:ln w="76200" cap="flat">
            <a:solidFill>
              <a:srgbClr val="0F4662">
                <a:alpha val="41961"/>
              </a:srgbClr>
            </a:solidFill>
            <a:prstDash val="solid"/>
            <a:headEnd type="none" w="sm" len="sm"/>
            <a:tailEnd type="none" w="sm" len="sm"/>
          </a:ln>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94064" y="2440980"/>
            <a:ext cx="8288537" cy="4180157"/>
          </a:xfrm>
          <a:custGeom>
            <a:avLst/>
            <a:gdLst/>
            <a:ahLst/>
            <a:cxnLst/>
            <a:rect l="l" t="t" r="r" b="b"/>
            <a:pathLst>
              <a:path w="8288537" h="4180157">
                <a:moveTo>
                  <a:pt x="0" y="0"/>
                </a:moveTo>
                <a:lnTo>
                  <a:pt x="8288537" y="0"/>
                </a:lnTo>
                <a:lnTo>
                  <a:pt x="8288537" y="4180157"/>
                </a:lnTo>
                <a:lnTo>
                  <a:pt x="0" y="4180157"/>
                </a:lnTo>
                <a:lnTo>
                  <a:pt x="0" y="0"/>
                </a:lnTo>
                <a:close/>
              </a:path>
            </a:pathLst>
          </a:custGeom>
          <a:blipFill>
            <a:blip r:embed="rId4"/>
            <a:stretch>
              <a:fillRect l="-432" r="-432"/>
            </a:stretch>
          </a:blipFill>
        </p:spPr>
      </p:sp>
      <p:sp>
        <p:nvSpPr>
          <p:cNvPr id="4" name="Freeform 4"/>
          <p:cNvSpPr/>
          <p:nvPr/>
        </p:nvSpPr>
        <p:spPr>
          <a:xfrm>
            <a:off x="9381589" y="2440980"/>
            <a:ext cx="8784670" cy="4180157"/>
          </a:xfrm>
          <a:custGeom>
            <a:avLst/>
            <a:gdLst/>
            <a:ahLst/>
            <a:cxnLst/>
            <a:rect l="l" t="t" r="r" b="b"/>
            <a:pathLst>
              <a:path w="8784670" h="4180157">
                <a:moveTo>
                  <a:pt x="0" y="0"/>
                </a:moveTo>
                <a:lnTo>
                  <a:pt x="8784670" y="0"/>
                </a:lnTo>
                <a:lnTo>
                  <a:pt x="8784670" y="4180157"/>
                </a:lnTo>
                <a:lnTo>
                  <a:pt x="0" y="4180157"/>
                </a:lnTo>
                <a:lnTo>
                  <a:pt x="0" y="0"/>
                </a:lnTo>
                <a:close/>
              </a:path>
            </a:pathLst>
          </a:custGeom>
          <a:blipFill>
            <a:blip r:embed="rId5"/>
            <a:stretch>
              <a:fillRect t="-2920" b="-2920"/>
            </a:stretch>
          </a:blipFill>
        </p:spPr>
      </p:sp>
      <p:sp>
        <p:nvSpPr>
          <p:cNvPr id="5" name="TextBox 5"/>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6" name="TextBox 6"/>
          <p:cNvSpPr txBox="1"/>
          <p:nvPr/>
        </p:nvSpPr>
        <p:spPr>
          <a:xfrm>
            <a:off x="394064"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Page Settings: </a:t>
            </a:r>
          </a:p>
        </p:txBody>
      </p:sp>
      <p:sp>
        <p:nvSpPr>
          <p:cNvPr id="7" name="TextBox 7"/>
          <p:cNvSpPr txBox="1"/>
          <p:nvPr/>
        </p:nvSpPr>
        <p:spPr>
          <a:xfrm>
            <a:off x="9381589" y="166469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Social Media setting: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58599" y="2502845"/>
            <a:ext cx="12871900" cy="6491683"/>
          </a:xfrm>
          <a:custGeom>
            <a:avLst/>
            <a:gdLst/>
            <a:ahLst/>
            <a:cxnLst/>
            <a:rect l="l" t="t" r="r" b="b"/>
            <a:pathLst>
              <a:path w="12871900" h="6491683">
                <a:moveTo>
                  <a:pt x="0" y="0"/>
                </a:moveTo>
                <a:lnTo>
                  <a:pt x="12871900" y="0"/>
                </a:lnTo>
                <a:lnTo>
                  <a:pt x="12871900" y="6491683"/>
                </a:lnTo>
                <a:lnTo>
                  <a:pt x="0" y="6491683"/>
                </a:lnTo>
                <a:lnTo>
                  <a:pt x="0" y="0"/>
                </a:lnTo>
                <a:close/>
              </a:path>
            </a:pathLst>
          </a:custGeom>
          <a:blipFill>
            <a:blip r:embed="rId4"/>
            <a:stretch>
              <a:fillRect l="-68" r="-68"/>
            </a:stretch>
          </a:blipFill>
        </p:spPr>
      </p:sp>
      <p:sp>
        <p:nvSpPr>
          <p:cNvPr id="4" name="TextBox 4"/>
          <p:cNvSpPr txBox="1"/>
          <p:nvPr/>
        </p:nvSpPr>
        <p:spPr>
          <a:xfrm>
            <a:off x="6292123" y="114297"/>
            <a:ext cx="5703754"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SYSTEM DESIGN</a:t>
            </a:r>
          </a:p>
        </p:txBody>
      </p:sp>
      <p:sp>
        <p:nvSpPr>
          <p:cNvPr id="5" name="TextBox 5"/>
          <p:cNvSpPr txBox="1"/>
          <p:nvPr/>
        </p:nvSpPr>
        <p:spPr>
          <a:xfrm>
            <a:off x="353484" y="1565384"/>
            <a:ext cx="7718324" cy="514349"/>
          </a:xfrm>
          <a:prstGeom prst="rect">
            <a:avLst/>
          </a:prstGeom>
        </p:spPr>
        <p:txBody>
          <a:bodyPr lIns="0" tIns="0" rIns="0" bIns="0" rtlCol="0" anchor="t">
            <a:spAutoFit/>
          </a:bodyPr>
          <a:lstStyle/>
          <a:p>
            <a:pPr algn="l">
              <a:lnSpc>
                <a:spcPts val="4200"/>
              </a:lnSpc>
            </a:pPr>
            <a:r>
              <a:rPr lang="en-US" sz="3000" b="1">
                <a:solidFill>
                  <a:srgbClr val="0F4662"/>
                </a:solidFill>
                <a:latin typeface="Canva Sans Bold"/>
                <a:ea typeface="Canva Sans Bold"/>
                <a:cs typeface="Canva Sans Bold"/>
                <a:sym typeface="Canva Sans Bold"/>
              </a:rPr>
              <a:t>User management: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928486" y="1684924"/>
            <a:ext cx="6330814" cy="7573376"/>
            <a:chOff x="0" y="0"/>
            <a:chExt cx="8441085" cy="10097834"/>
          </a:xfrm>
        </p:grpSpPr>
        <p:pic>
          <p:nvPicPr>
            <p:cNvPr id="6" name="Picture 6"/>
            <p:cNvPicPr>
              <a:picLocks noChangeAspect="1"/>
            </p:cNvPicPr>
            <p:nvPr/>
          </p:nvPicPr>
          <p:blipFill>
            <a:blip r:embed="rId2"/>
            <a:srcRect l="22100" r="22100"/>
            <a:stretch>
              <a:fillRect/>
            </a:stretch>
          </p:blipFill>
          <p:spPr>
            <a:xfrm>
              <a:off x="0" y="0"/>
              <a:ext cx="8441085" cy="10097834"/>
            </a:xfrm>
            <a:prstGeom prst="rect">
              <a:avLst/>
            </a:prstGeom>
          </p:spPr>
        </p:pic>
      </p:grpSp>
      <p:sp>
        <p:nvSpPr>
          <p:cNvPr id="7" name="Freeform 7"/>
          <p:cNvSpPr/>
          <p:nvPr/>
        </p:nvSpPr>
        <p:spPr>
          <a:xfrm>
            <a:off x="604281" y="9116616"/>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4448668" y="-98451"/>
            <a:ext cx="6653732" cy="1003514"/>
          </a:xfrm>
          <a:prstGeom prst="rect">
            <a:avLst/>
          </a:prstGeom>
        </p:spPr>
        <p:txBody>
          <a:bodyPr lIns="0" tIns="0" rIns="0" bIns="0" rtlCol="0" anchor="t">
            <a:spAutoFit/>
          </a:bodyPr>
          <a:lstStyle/>
          <a:p>
            <a:pPr marL="0" lvl="0" indent="0" algn="l">
              <a:lnSpc>
                <a:spcPts val="8208"/>
              </a:lnSpc>
              <a:spcBef>
                <a:spcPct val="0"/>
              </a:spcBef>
            </a:pPr>
            <a:r>
              <a:rPr lang="en-US" sz="5862" b="1" i="1">
                <a:solidFill>
                  <a:srgbClr val="0F4662"/>
                </a:solidFill>
                <a:latin typeface="Cormorant Garamond Bold Italics"/>
                <a:ea typeface="Cormorant Garamond Bold Italics"/>
                <a:cs typeface="Cormorant Garamond Bold Italics"/>
                <a:sym typeface="Cormorant Garamond Bold Italics"/>
              </a:rPr>
              <a:t>OBJECTIVE &amp; GOAL :</a:t>
            </a:r>
          </a:p>
        </p:txBody>
      </p:sp>
      <p:sp>
        <p:nvSpPr>
          <p:cNvPr id="9" name="TextBox 9"/>
          <p:cNvSpPr txBox="1"/>
          <p:nvPr/>
        </p:nvSpPr>
        <p:spPr>
          <a:xfrm>
            <a:off x="604281" y="2848949"/>
            <a:ext cx="6938067" cy="2657475"/>
          </a:xfrm>
          <a:prstGeom prst="rect">
            <a:avLst/>
          </a:prstGeom>
        </p:spPr>
        <p:txBody>
          <a:bodyPr lIns="0" tIns="0" rIns="0" bIns="0" rtlCol="0" anchor="t">
            <a:spAutoFit/>
          </a:bodyPr>
          <a:lstStyle/>
          <a:p>
            <a:pPr marL="453392" lvl="1" indent="-226696" algn="l">
              <a:lnSpc>
                <a:spcPts val="3570"/>
              </a:lnSpc>
              <a:buFont typeface="Arial"/>
              <a:buChar char="•"/>
            </a:pPr>
            <a:r>
              <a:rPr lang="en-US" sz="2100">
                <a:solidFill>
                  <a:srgbClr val="0F4662"/>
                </a:solidFill>
                <a:latin typeface="Quicksand"/>
                <a:ea typeface="Quicksand"/>
                <a:cs typeface="Quicksand"/>
                <a:sym typeface="Quicksand"/>
              </a:rPr>
              <a:t>The objective is to provide a complete online shopping platform where customers can easily browse, purchase, and review products. At the same time, sellers get a secure space to manage their products, orders, and payments, while the admin ensures smooth and reliable platform operations.</a:t>
            </a:r>
          </a:p>
        </p:txBody>
      </p:sp>
      <p:sp>
        <p:nvSpPr>
          <p:cNvPr id="10" name="TextBox 10"/>
          <p:cNvSpPr txBox="1"/>
          <p:nvPr/>
        </p:nvSpPr>
        <p:spPr>
          <a:xfrm>
            <a:off x="604281" y="2023305"/>
            <a:ext cx="6938067"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Objective:</a:t>
            </a:r>
          </a:p>
        </p:txBody>
      </p:sp>
      <p:sp>
        <p:nvSpPr>
          <p:cNvPr id="11" name="TextBox 11"/>
          <p:cNvSpPr txBox="1"/>
          <p:nvPr/>
        </p:nvSpPr>
        <p:spPr>
          <a:xfrm>
            <a:off x="4073315" y="5877898"/>
            <a:ext cx="2736940"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Goal:</a:t>
            </a:r>
          </a:p>
        </p:txBody>
      </p:sp>
      <p:sp>
        <p:nvSpPr>
          <p:cNvPr id="12" name="TextBox 12"/>
          <p:cNvSpPr txBox="1"/>
          <p:nvPr/>
        </p:nvSpPr>
        <p:spPr>
          <a:xfrm>
            <a:off x="3614860" y="6702082"/>
            <a:ext cx="6938067" cy="2209800"/>
          </a:xfrm>
          <a:prstGeom prst="rect">
            <a:avLst/>
          </a:prstGeom>
        </p:spPr>
        <p:txBody>
          <a:bodyPr lIns="0" tIns="0" rIns="0" bIns="0" rtlCol="0" anchor="t">
            <a:spAutoFit/>
          </a:bodyPr>
          <a:lstStyle/>
          <a:p>
            <a:pPr marL="453392" lvl="1" indent="-226696" algn="just">
              <a:lnSpc>
                <a:spcPts val="3570"/>
              </a:lnSpc>
              <a:buFont typeface="Arial"/>
              <a:buChar char="•"/>
            </a:pPr>
            <a:r>
              <a:rPr lang="en-US" sz="2100">
                <a:solidFill>
                  <a:srgbClr val="0F4662"/>
                </a:solidFill>
                <a:latin typeface="Quicksand"/>
                <a:ea typeface="Quicksand"/>
                <a:cs typeface="Quicksand"/>
                <a:sym typeface="Quicksand"/>
              </a:rPr>
              <a:t>The goal is to build a user-friendly, secure, and scalable e-commerce system. It aims to deliver convenience for customers, growth opportunities for sellers, and centralized control for admins, ensuring a seamless and trusted online shopping experience.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271225" y="1356812"/>
            <a:ext cx="6330814" cy="7573376"/>
            <a:chOff x="0" y="0"/>
            <a:chExt cx="8441085" cy="10097834"/>
          </a:xfrm>
        </p:grpSpPr>
        <p:pic>
          <p:nvPicPr>
            <p:cNvPr id="6" name="Picture 6"/>
            <p:cNvPicPr>
              <a:picLocks noChangeAspect="1"/>
            </p:cNvPicPr>
            <p:nvPr/>
          </p:nvPicPr>
          <p:blipFill>
            <a:blip r:embed="rId2"/>
            <a:srcRect l="24190" r="24190"/>
            <a:stretch>
              <a:fillRect/>
            </a:stretch>
          </p:blipFill>
          <p:spPr>
            <a:xfrm>
              <a:off x="0" y="0"/>
              <a:ext cx="8441085" cy="10097834"/>
            </a:xfrm>
            <a:prstGeom prst="rect">
              <a:avLst/>
            </a:prstGeom>
          </p:spPr>
        </p:pic>
      </p:grpSp>
      <p:sp>
        <p:nvSpPr>
          <p:cNvPr id="7" name="Freeform 7"/>
          <p:cNvSpPr/>
          <p:nvPr/>
        </p:nvSpPr>
        <p:spPr>
          <a:xfrm>
            <a:off x="13041924"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6591518" y="25186"/>
            <a:ext cx="7051157" cy="1003514"/>
          </a:xfrm>
          <a:prstGeom prst="rect">
            <a:avLst/>
          </a:prstGeom>
        </p:spPr>
        <p:txBody>
          <a:bodyPr lIns="0" tIns="0" rIns="0" bIns="0" rtlCol="0" anchor="t">
            <a:spAutoFit/>
          </a:bodyPr>
          <a:lstStyle/>
          <a:p>
            <a:pPr marL="0" lvl="0" indent="0" algn="l">
              <a:lnSpc>
                <a:spcPts val="8208"/>
              </a:lnSpc>
              <a:spcBef>
                <a:spcPct val="0"/>
              </a:spcBef>
            </a:pPr>
            <a:r>
              <a:rPr lang="en-US" sz="5862" b="1" i="1">
                <a:solidFill>
                  <a:srgbClr val="0F4662"/>
                </a:solidFill>
                <a:latin typeface="Cormorant Garamond Bold Italics"/>
                <a:ea typeface="Cormorant Garamond Bold Italics"/>
                <a:cs typeface="Cormorant Garamond Bold Italics"/>
                <a:sym typeface="Cormorant Garamond Bold Italics"/>
              </a:rPr>
              <a:t> BENEFITS </a:t>
            </a:r>
            <a:r>
              <a:rPr lang="en-US" sz="5862" b="1">
                <a:solidFill>
                  <a:srgbClr val="0F4662"/>
                </a:solidFill>
                <a:latin typeface="Cormorant Garamond Bold"/>
                <a:ea typeface="Cormorant Garamond Bold"/>
                <a:cs typeface="Cormorant Garamond Bold"/>
                <a:sym typeface="Cormorant Garamond Bold"/>
              </a:rPr>
              <a:t>:</a:t>
            </a:r>
          </a:p>
        </p:txBody>
      </p:sp>
      <p:sp>
        <p:nvSpPr>
          <p:cNvPr id="9" name="TextBox 9"/>
          <p:cNvSpPr txBox="1"/>
          <p:nvPr/>
        </p:nvSpPr>
        <p:spPr>
          <a:xfrm>
            <a:off x="9740336" y="2067297"/>
            <a:ext cx="6938067"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Lower Costs :</a:t>
            </a:r>
          </a:p>
        </p:txBody>
      </p:sp>
      <p:sp>
        <p:nvSpPr>
          <p:cNvPr id="10" name="TextBox 10"/>
          <p:cNvSpPr txBox="1"/>
          <p:nvPr/>
        </p:nvSpPr>
        <p:spPr>
          <a:xfrm>
            <a:off x="9740336" y="3401883"/>
            <a:ext cx="4458399"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Scalability  :</a:t>
            </a:r>
          </a:p>
        </p:txBody>
      </p:sp>
      <p:sp>
        <p:nvSpPr>
          <p:cNvPr id="11" name="TextBox 11"/>
          <p:cNvSpPr txBox="1"/>
          <p:nvPr/>
        </p:nvSpPr>
        <p:spPr>
          <a:xfrm>
            <a:off x="9740336" y="5084749"/>
            <a:ext cx="5081723" cy="530814"/>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Data Analytics:</a:t>
            </a:r>
          </a:p>
        </p:txBody>
      </p:sp>
      <p:sp>
        <p:nvSpPr>
          <p:cNvPr id="12" name="TextBox 12"/>
          <p:cNvSpPr txBox="1"/>
          <p:nvPr/>
        </p:nvSpPr>
        <p:spPr>
          <a:xfrm>
            <a:off x="9740336" y="6657598"/>
            <a:ext cx="4822942" cy="530860"/>
          </a:xfrm>
          <a:prstGeom prst="rect">
            <a:avLst/>
          </a:prstGeom>
        </p:spPr>
        <p:txBody>
          <a:bodyPr lIns="0" tIns="0" rIns="0" bIns="0" rtlCol="0" anchor="t">
            <a:spAutoFit/>
          </a:bodyPr>
          <a:lstStyle/>
          <a:p>
            <a:pPr algn="l">
              <a:lnSpc>
                <a:spcPts val="4339"/>
              </a:lnSpc>
              <a:spcBef>
                <a:spcPct val="0"/>
              </a:spcBef>
            </a:pPr>
            <a:r>
              <a:rPr lang="en-US" sz="3099" b="1">
                <a:solidFill>
                  <a:srgbClr val="0F4662"/>
                </a:solidFill>
                <a:latin typeface="Quicksand Bold"/>
                <a:ea typeface="Quicksand Bold"/>
                <a:cs typeface="Quicksand Bold"/>
                <a:sym typeface="Quicksand Bold"/>
              </a:rPr>
              <a:t>24/7 Availability:</a:t>
            </a:r>
          </a:p>
        </p:txBody>
      </p:sp>
      <p:sp>
        <p:nvSpPr>
          <p:cNvPr id="13" name="TextBox 13"/>
          <p:cNvSpPr txBox="1"/>
          <p:nvPr/>
        </p:nvSpPr>
        <p:spPr>
          <a:xfrm>
            <a:off x="9584674" y="2836191"/>
            <a:ext cx="8426784" cy="356234"/>
          </a:xfrm>
          <a:prstGeom prst="rect">
            <a:avLst/>
          </a:prstGeom>
        </p:spPr>
        <p:txBody>
          <a:bodyPr lIns="0" tIns="0" rIns="0" bIns="0" rtlCol="0" anchor="t">
            <a:spAutoFit/>
          </a:bodyPr>
          <a:lstStyle/>
          <a:p>
            <a:pPr marL="453396" lvl="1" indent="-226698" algn="l">
              <a:lnSpc>
                <a:spcPts val="2940"/>
              </a:lnSpc>
              <a:buFont typeface="Arial"/>
              <a:buChar char="•"/>
            </a:pPr>
            <a:r>
              <a:rPr lang="en-US" sz="2100">
                <a:solidFill>
                  <a:srgbClr val="0F4662"/>
                </a:solidFill>
                <a:latin typeface="Canva Sans"/>
                <a:ea typeface="Canva Sans"/>
                <a:cs typeface="Canva Sans"/>
                <a:sym typeface="Canva Sans"/>
              </a:rPr>
              <a:t> Saves money on rent, utilities, and physical store expenses.</a:t>
            </a:r>
          </a:p>
        </p:txBody>
      </p:sp>
      <p:sp>
        <p:nvSpPr>
          <p:cNvPr id="14" name="TextBox 14"/>
          <p:cNvSpPr txBox="1"/>
          <p:nvPr/>
        </p:nvSpPr>
        <p:spPr>
          <a:xfrm>
            <a:off x="9492390" y="4157015"/>
            <a:ext cx="8300569" cy="727709"/>
          </a:xfrm>
          <a:prstGeom prst="rect">
            <a:avLst/>
          </a:prstGeom>
        </p:spPr>
        <p:txBody>
          <a:bodyPr lIns="0" tIns="0" rIns="0" bIns="0" rtlCol="0" anchor="t">
            <a:spAutoFit/>
          </a:bodyPr>
          <a:lstStyle/>
          <a:p>
            <a:pPr marL="453396" lvl="1" indent="-226698" algn="l">
              <a:lnSpc>
                <a:spcPts val="2940"/>
              </a:lnSpc>
              <a:buFont typeface="Arial"/>
              <a:buChar char="•"/>
            </a:pPr>
            <a:r>
              <a:rPr lang="en-US" sz="2100">
                <a:solidFill>
                  <a:srgbClr val="0F4662"/>
                </a:solidFill>
                <a:latin typeface="Canva Sans"/>
                <a:ea typeface="Canva Sans"/>
                <a:cs typeface="Canva Sans"/>
                <a:sym typeface="Canva Sans"/>
              </a:rPr>
              <a:t>Easy to add more products or expand services without large investment.</a:t>
            </a:r>
          </a:p>
        </p:txBody>
      </p:sp>
      <p:sp>
        <p:nvSpPr>
          <p:cNvPr id="15" name="TextBox 15"/>
          <p:cNvSpPr txBox="1"/>
          <p:nvPr/>
        </p:nvSpPr>
        <p:spPr>
          <a:xfrm>
            <a:off x="9499262" y="5729864"/>
            <a:ext cx="8788738" cy="727709"/>
          </a:xfrm>
          <a:prstGeom prst="rect">
            <a:avLst/>
          </a:prstGeom>
        </p:spPr>
        <p:txBody>
          <a:bodyPr lIns="0" tIns="0" rIns="0" bIns="0" rtlCol="0" anchor="t">
            <a:spAutoFit/>
          </a:bodyPr>
          <a:lstStyle/>
          <a:p>
            <a:pPr marL="453396" lvl="1" indent="-226698" algn="l">
              <a:lnSpc>
                <a:spcPts val="2940"/>
              </a:lnSpc>
              <a:buFont typeface="Arial"/>
              <a:buChar char="•"/>
            </a:pPr>
            <a:r>
              <a:rPr lang="en-US" sz="2100">
                <a:solidFill>
                  <a:srgbClr val="0F4662"/>
                </a:solidFill>
                <a:latin typeface="Canva Sans"/>
                <a:ea typeface="Canva Sans"/>
                <a:cs typeface="Canva Sans"/>
                <a:sym typeface="Canva Sans"/>
              </a:rPr>
              <a:t>Track customer behavior, sales trends, and improve decision-making.</a:t>
            </a:r>
          </a:p>
        </p:txBody>
      </p:sp>
      <p:sp>
        <p:nvSpPr>
          <p:cNvPr id="16" name="TextBox 16"/>
          <p:cNvSpPr txBox="1"/>
          <p:nvPr/>
        </p:nvSpPr>
        <p:spPr>
          <a:xfrm>
            <a:off x="9584674" y="7302758"/>
            <a:ext cx="8309967" cy="356234"/>
          </a:xfrm>
          <a:prstGeom prst="rect">
            <a:avLst/>
          </a:prstGeom>
        </p:spPr>
        <p:txBody>
          <a:bodyPr lIns="0" tIns="0" rIns="0" bIns="0" rtlCol="0" anchor="t">
            <a:spAutoFit/>
          </a:bodyPr>
          <a:lstStyle/>
          <a:p>
            <a:pPr marL="453396" lvl="1" indent="-226698" algn="l">
              <a:lnSpc>
                <a:spcPts val="2940"/>
              </a:lnSpc>
              <a:buFont typeface="Arial"/>
              <a:buChar char="•"/>
            </a:pPr>
            <a:r>
              <a:rPr lang="en-US" sz="2100">
                <a:solidFill>
                  <a:srgbClr val="0F4662"/>
                </a:solidFill>
                <a:latin typeface="Canva Sans"/>
                <a:ea typeface="Canva Sans"/>
                <a:cs typeface="Canva Sans"/>
                <a:sym typeface="Canva Sans"/>
              </a:rPr>
              <a:t> Customers can shop anytime, increasing sales opportunities.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928486" y="1684924"/>
            <a:ext cx="6330814" cy="7573376"/>
            <a:chOff x="0" y="0"/>
            <a:chExt cx="8441085" cy="10097834"/>
          </a:xfrm>
        </p:grpSpPr>
        <p:pic>
          <p:nvPicPr>
            <p:cNvPr id="6" name="Picture 6"/>
            <p:cNvPicPr>
              <a:picLocks noChangeAspect="1"/>
            </p:cNvPicPr>
            <p:nvPr/>
          </p:nvPicPr>
          <p:blipFill>
            <a:blip r:embed="rId2"/>
            <a:srcRect l="20742" r="20742"/>
            <a:stretch>
              <a:fillRect/>
            </a:stretch>
          </p:blipFill>
          <p:spPr>
            <a:xfrm>
              <a:off x="0" y="0"/>
              <a:ext cx="8441085" cy="10097834"/>
            </a:xfrm>
            <a:prstGeom prst="rect">
              <a:avLst/>
            </a:prstGeom>
          </p:spPr>
        </p:pic>
      </p:grpSp>
      <p:sp>
        <p:nvSpPr>
          <p:cNvPr id="7" name="Freeform 7"/>
          <p:cNvSpPr/>
          <p:nvPr/>
        </p:nvSpPr>
        <p:spPr>
          <a:xfrm>
            <a:off x="392838" y="9392841"/>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3528328" y="-114300"/>
            <a:ext cx="8270565" cy="1003514"/>
          </a:xfrm>
          <a:prstGeom prst="rect">
            <a:avLst/>
          </a:prstGeom>
        </p:spPr>
        <p:txBody>
          <a:bodyPr lIns="0" tIns="0" rIns="0" bIns="0" rtlCol="0" anchor="t">
            <a:spAutoFit/>
          </a:bodyPr>
          <a:lstStyle/>
          <a:p>
            <a:pPr marL="0" lvl="0" indent="0" algn="l">
              <a:lnSpc>
                <a:spcPts val="8208"/>
              </a:lnSpc>
              <a:spcBef>
                <a:spcPct val="0"/>
              </a:spcBef>
            </a:pPr>
            <a:r>
              <a:rPr lang="en-US" sz="5862" b="1" i="1">
                <a:solidFill>
                  <a:srgbClr val="0F4662"/>
                </a:solidFill>
                <a:latin typeface="Cormorant Garamond Bold Italics"/>
                <a:ea typeface="Cormorant Garamond Bold Italics"/>
                <a:cs typeface="Cormorant Garamond Bold Italics"/>
                <a:sym typeface="Cormorant Garamond Bold Italics"/>
              </a:rPr>
              <a:t>FUTURE IMPROVEMENTS :</a:t>
            </a:r>
          </a:p>
        </p:txBody>
      </p:sp>
      <p:sp>
        <p:nvSpPr>
          <p:cNvPr id="9" name="TextBox 9"/>
          <p:cNvSpPr txBox="1"/>
          <p:nvPr/>
        </p:nvSpPr>
        <p:spPr>
          <a:xfrm>
            <a:off x="2070667" y="1970788"/>
            <a:ext cx="6938067"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AI &amp; Personalization  :</a:t>
            </a:r>
          </a:p>
        </p:txBody>
      </p:sp>
      <p:sp>
        <p:nvSpPr>
          <p:cNvPr id="10" name="TextBox 10"/>
          <p:cNvSpPr txBox="1"/>
          <p:nvPr/>
        </p:nvSpPr>
        <p:spPr>
          <a:xfrm>
            <a:off x="1651234" y="2734259"/>
            <a:ext cx="8426784" cy="727709"/>
          </a:xfrm>
          <a:prstGeom prst="rect">
            <a:avLst/>
          </a:prstGeom>
        </p:spPr>
        <p:txBody>
          <a:bodyPr lIns="0" tIns="0" rIns="0" bIns="0" rtlCol="0" anchor="t">
            <a:spAutoFit/>
          </a:bodyPr>
          <a:lstStyle/>
          <a:p>
            <a:pPr marL="453396" lvl="1" indent="-226698" algn="l">
              <a:lnSpc>
                <a:spcPts val="2940"/>
              </a:lnSpc>
              <a:buFont typeface="Arial"/>
              <a:buChar char="•"/>
            </a:pPr>
            <a:r>
              <a:rPr lang="en-US" sz="2100">
                <a:solidFill>
                  <a:srgbClr val="0F4662"/>
                </a:solidFill>
                <a:latin typeface="Canva Sans"/>
                <a:ea typeface="Canva Sans"/>
                <a:cs typeface="Canva Sans"/>
                <a:sym typeface="Canva Sans"/>
              </a:rPr>
              <a:t>Smarter product recommendations, chatbots, and customized shopping experiences.</a:t>
            </a:r>
          </a:p>
        </p:txBody>
      </p:sp>
      <p:sp>
        <p:nvSpPr>
          <p:cNvPr id="11" name="TextBox 11"/>
          <p:cNvSpPr txBox="1"/>
          <p:nvPr/>
        </p:nvSpPr>
        <p:spPr>
          <a:xfrm>
            <a:off x="2070667" y="3661994"/>
            <a:ext cx="6938067"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AR/VR Shopping :</a:t>
            </a:r>
          </a:p>
        </p:txBody>
      </p:sp>
      <p:sp>
        <p:nvSpPr>
          <p:cNvPr id="12" name="TextBox 12"/>
          <p:cNvSpPr txBox="1"/>
          <p:nvPr/>
        </p:nvSpPr>
        <p:spPr>
          <a:xfrm>
            <a:off x="1651234" y="4416691"/>
            <a:ext cx="8426784" cy="356234"/>
          </a:xfrm>
          <a:prstGeom prst="rect">
            <a:avLst/>
          </a:prstGeom>
        </p:spPr>
        <p:txBody>
          <a:bodyPr lIns="0" tIns="0" rIns="0" bIns="0" rtlCol="0" anchor="t">
            <a:spAutoFit/>
          </a:bodyPr>
          <a:lstStyle/>
          <a:p>
            <a:pPr marL="453396" lvl="1" indent="-226698" algn="l">
              <a:lnSpc>
                <a:spcPts val="2940"/>
              </a:lnSpc>
              <a:buFont typeface="Arial"/>
              <a:buChar char="•"/>
            </a:pPr>
            <a:r>
              <a:rPr lang="en-US" sz="2100">
                <a:solidFill>
                  <a:srgbClr val="0F4662"/>
                </a:solidFill>
                <a:latin typeface="Canva Sans"/>
                <a:ea typeface="Canva Sans"/>
                <a:cs typeface="Canva Sans"/>
                <a:sym typeface="Canva Sans"/>
              </a:rPr>
              <a:t> Virtual try-on and immersive product visualization.</a:t>
            </a:r>
          </a:p>
        </p:txBody>
      </p:sp>
      <p:sp>
        <p:nvSpPr>
          <p:cNvPr id="13" name="TextBox 13"/>
          <p:cNvSpPr txBox="1"/>
          <p:nvPr/>
        </p:nvSpPr>
        <p:spPr>
          <a:xfrm>
            <a:off x="2070667" y="5095507"/>
            <a:ext cx="6938067"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Faster Delivery :</a:t>
            </a:r>
          </a:p>
        </p:txBody>
      </p:sp>
      <p:sp>
        <p:nvSpPr>
          <p:cNvPr id="14" name="TextBox 14"/>
          <p:cNvSpPr txBox="1"/>
          <p:nvPr/>
        </p:nvSpPr>
        <p:spPr>
          <a:xfrm>
            <a:off x="1651234" y="5750077"/>
            <a:ext cx="8426784" cy="356234"/>
          </a:xfrm>
          <a:prstGeom prst="rect">
            <a:avLst/>
          </a:prstGeom>
        </p:spPr>
        <p:txBody>
          <a:bodyPr lIns="0" tIns="0" rIns="0" bIns="0" rtlCol="0" anchor="t">
            <a:spAutoFit/>
          </a:bodyPr>
          <a:lstStyle/>
          <a:p>
            <a:pPr marL="453396" lvl="1" indent="-226698" algn="l">
              <a:lnSpc>
                <a:spcPts val="2940"/>
              </a:lnSpc>
              <a:buFont typeface="Arial"/>
              <a:buChar char="•"/>
            </a:pPr>
            <a:r>
              <a:rPr lang="en-US" sz="2100">
                <a:solidFill>
                  <a:srgbClr val="0F4662"/>
                </a:solidFill>
                <a:latin typeface="Canva Sans"/>
                <a:ea typeface="Canva Sans"/>
                <a:cs typeface="Canva Sans"/>
                <a:sym typeface="Canva Sans"/>
              </a:rPr>
              <a:t>Drone, robot, and same-day delivery innovations.</a:t>
            </a:r>
          </a:p>
        </p:txBody>
      </p:sp>
      <p:sp>
        <p:nvSpPr>
          <p:cNvPr id="15" name="TextBox 15"/>
          <p:cNvSpPr txBox="1"/>
          <p:nvPr/>
        </p:nvSpPr>
        <p:spPr>
          <a:xfrm>
            <a:off x="2070667" y="6388473"/>
            <a:ext cx="6938067"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Sustainable Practices :</a:t>
            </a:r>
          </a:p>
        </p:txBody>
      </p:sp>
      <p:sp>
        <p:nvSpPr>
          <p:cNvPr id="16" name="TextBox 16"/>
          <p:cNvSpPr txBox="1"/>
          <p:nvPr/>
        </p:nvSpPr>
        <p:spPr>
          <a:xfrm>
            <a:off x="1651234" y="7043159"/>
            <a:ext cx="8426784" cy="356234"/>
          </a:xfrm>
          <a:prstGeom prst="rect">
            <a:avLst/>
          </a:prstGeom>
        </p:spPr>
        <p:txBody>
          <a:bodyPr lIns="0" tIns="0" rIns="0" bIns="0" rtlCol="0" anchor="t">
            <a:spAutoFit/>
          </a:bodyPr>
          <a:lstStyle/>
          <a:p>
            <a:pPr marL="453396" lvl="1" indent="-226698" algn="l">
              <a:lnSpc>
                <a:spcPts val="2940"/>
              </a:lnSpc>
              <a:buFont typeface="Arial"/>
              <a:buChar char="•"/>
            </a:pPr>
            <a:r>
              <a:rPr lang="en-US" sz="2100">
                <a:solidFill>
                  <a:srgbClr val="0F4662"/>
                </a:solidFill>
                <a:latin typeface="Canva Sans"/>
                <a:ea typeface="Canva Sans"/>
                <a:cs typeface="Canva Sans"/>
                <a:sym typeface="Canva Sans"/>
              </a:rPr>
              <a:t>Eco-friendly packaging and green logistics.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271225" y="1356812"/>
            <a:ext cx="6330814" cy="7573376"/>
            <a:chOff x="0" y="0"/>
            <a:chExt cx="8441085" cy="10097834"/>
          </a:xfrm>
        </p:grpSpPr>
        <p:pic>
          <p:nvPicPr>
            <p:cNvPr id="6" name="Picture 6"/>
            <p:cNvPicPr>
              <a:picLocks noChangeAspect="1"/>
            </p:cNvPicPr>
            <p:nvPr/>
          </p:nvPicPr>
          <p:blipFill>
            <a:blip r:embed="rId2"/>
            <a:srcRect t="5139" b="5139"/>
            <a:stretch>
              <a:fillRect/>
            </a:stretch>
          </p:blipFill>
          <p:spPr>
            <a:xfrm>
              <a:off x="0" y="0"/>
              <a:ext cx="8441085" cy="10097834"/>
            </a:xfrm>
            <a:prstGeom prst="rect">
              <a:avLst/>
            </a:prstGeom>
          </p:spPr>
        </p:pic>
      </p:grpSp>
      <p:sp>
        <p:nvSpPr>
          <p:cNvPr id="7" name="Freeform 7"/>
          <p:cNvSpPr/>
          <p:nvPr/>
        </p:nvSpPr>
        <p:spPr>
          <a:xfrm>
            <a:off x="13041924"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6591518" y="25186"/>
            <a:ext cx="7051157" cy="1003514"/>
          </a:xfrm>
          <a:prstGeom prst="rect">
            <a:avLst/>
          </a:prstGeom>
        </p:spPr>
        <p:txBody>
          <a:bodyPr lIns="0" tIns="0" rIns="0" bIns="0" rtlCol="0" anchor="t">
            <a:spAutoFit/>
          </a:bodyPr>
          <a:lstStyle/>
          <a:p>
            <a:pPr marL="0" lvl="0" indent="0" algn="l">
              <a:lnSpc>
                <a:spcPts val="8208"/>
              </a:lnSpc>
              <a:spcBef>
                <a:spcPct val="0"/>
              </a:spcBef>
            </a:pPr>
            <a:r>
              <a:rPr lang="en-US" sz="5862" b="1" i="1">
                <a:solidFill>
                  <a:srgbClr val="0F4662"/>
                </a:solidFill>
                <a:latin typeface="Cormorant Garamond Bold Italics"/>
                <a:ea typeface="Cormorant Garamond Bold Italics"/>
                <a:cs typeface="Cormorant Garamond Bold Italics"/>
                <a:sym typeface="Cormorant Garamond Bold Italics"/>
              </a:rPr>
              <a:t> KNOWN ISSUES</a:t>
            </a:r>
            <a:r>
              <a:rPr lang="en-US" sz="5862" b="1">
                <a:solidFill>
                  <a:srgbClr val="0F4662"/>
                </a:solidFill>
                <a:latin typeface="Cormorant Garamond Bold"/>
                <a:ea typeface="Cormorant Garamond Bold"/>
                <a:cs typeface="Cormorant Garamond Bold"/>
                <a:sym typeface="Cormorant Garamond Bold"/>
              </a:rPr>
              <a:t>:</a:t>
            </a:r>
          </a:p>
        </p:txBody>
      </p:sp>
      <p:sp>
        <p:nvSpPr>
          <p:cNvPr id="9" name="TextBox 9"/>
          <p:cNvSpPr txBox="1"/>
          <p:nvPr/>
        </p:nvSpPr>
        <p:spPr>
          <a:xfrm>
            <a:off x="9184276" y="1508292"/>
            <a:ext cx="4458399"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Order Tracking :</a:t>
            </a:r>
          </a:p>
        </p:txBody>
      </p:sp>
      <p:sp>
        <p:nvSpPr>
          <p:cNvPr id="10" name="TextBox 10"/>
          <p:cNvSpPr txBox="1"/>
          <p:nvPr/>
        </p:nvSpPr>
        <p:spPr>
          <a:xfrm>
            <a:off x="8729319" y="2183617"/>
            <a:ext cx="8300569" cy="1099184"/>
          </a:xfrm>
          <a:prstGeom prst="rect">
            <a:avLst/>
          </a:prstGeom>
        </p:spPr>
        <p:txBody>
          <a:bodyPr lIns="0" tIns="0" rIns="0" bIns="0" rtlCol="0" anchor="t">
            <a:spAutoFit/>
          </a:bodyPr>
          <a:lstStyle/>
          <a:p>
            <a:pPr marL="453396" lvl="1" indent="-226698" algn="l">
              <a:lnSpc>
                <a:spcPts val="2940"/>
              </a:lnSpc>
              <a:buFont typeface="Arial"/>
              <a:buChar char="•"/>
            </a:pPr>
            <a:r>
              <a:rPr lang="en-US" sz="2100">
                <a:solidFill>
                  <a:srgbClr val="0F4662"/>
                </a:solidFill>
                <a:latin typeface="Canva Sans"/>
                <a:ea typeface="Canva Sans"/>
                <a:cs typeface="Canva Sans"/>
                <a:sym typeface="Canva Sans"/>
              </a:rPr>
              <a:t>Order tracking is limited to static updates and does not include real-time logistics integration, which reduces transparency for customers.</a:t>
            </a:r>
          </a:p>
        </p:txBody>
      </p:sp>
      <p:sp>
        <p:nvSpPr>
          <p:cNvPr id="11" name="TextBox 11"/>
          <p:cNvSpPr txBox="1"/>
          <p:nvPr/>
        </p:nvSpPr>
        <p:spPr>
          <a:xfrm>
            <a:off x="9184276" y="3674564"/>
            <a:ext cx="4458399"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Customer Support :</a:t>
            </a:r>
          </a:p>
        </p:txBody>
      </p:sp>
      <p:sp>
        <p:nvSpPr>
          <p:cNvPr id="12" name="TextBox 12"/>
          <p:cNvSpPr txBox="1"/>
          <p:nvPr/>
        </p:nvSpPr>
        <p:spPr>
          <a:xfrm>
            <a:off x="8891640" y="6597469"/>
            <a:ext cx="8300569" cy="727709"/>
          </a:xfrm>
          <a:prstGeom prst="rect">
            <a:avLst/>
          </a:prstGeom>
        </p:spPr>
        <p:txBody>
          <a:bodyPr lIns="0" tIns="0" rIns="0" bIns="0" rtlCol="0" anchor="t">
            <a:spAutoFit/>
          </a:bodyPr>
          <a:lstStyle/>
          <a:p>
            <a:pPr marL="453396" lvl="1" indent="-226698" algn="l">
              <a:lnSpc>
                <a:spcPts val="2940"/>
              </a:lnSpc>
              <a:buFont typeface="Arial"/>
              <a:buChar char="•"/>
            </a:pPr>
            <a:r>
              <a:rPr lang="en-US" sz="2100">
                <a:solidFill>
                  <a:srgbClr val="0F4662"/>
                </a:solidFill>
                <a:latin typeface="Canva Sans"/>
                <a:ea typeface="Canva Sans"/>
                <a:cs typeface="Canva Sans"/>
                <a:sym typeface="Canva Sans"/>
              </a:rPr>
              <a:t>The site has a privacy policy but it does not fully follow global standards like GDPR.</a:t>
            </a:r>
          </a:p>
        </p:txBody>
      </p:sp>
      <p:sp>
        <p:nvSpPr>
          <p:cNvPr id="13" name="TextBox 13"/>
          <p:cNvSpPr txBox="1"/>
          <p:nvPr/>
        </p:nvSpPr>
        <p:spPr>
          <a:xfrm>
            <a:off x="8729319" y="4348300"/>
            <a:ext cx="8300569" cy="1099184"/>
          </a:xfrm>
          <a:prstGeom prst="rect">
            <a:avLst/>
          </a:prstGeom>
        </p:spPr>
        <p:txBody>
          <a:bodyPr lIns="0" tIns="0" rIns="0" bIns="0" rtlCol="0" anchor="t">
            <a:spAutoFit/>
          </a:bodyPr>
          <a:lstStyle/>
          <a:p>
            <a:pPr marL="453396" lvl="1" indent="-226698" algn="l">
              <a:lnSpc>
                <a:spcPts val="2940"/>
              </a:lnSpc>
              <a:buFont typeface="Arial"/>
              <a:buChar char="•"/>
            </a:pPr>
            <a:r>
              <a:rPr lang="en-US" sz="2100">
                <a:solidFill>
                  <a:srgbClr val="0F4662"/>
                </a:solidFill>
                <a:latin typeface="Canva Sans"/>
                <a:ea typeface="Canva Sans"/>
                <a:cs typeface="Canva Sans"/>
                <a:sym typeface="Canva Sans"/>
              </a:rPr>
              <a:t>Help and FAQ sections are static and do not provide interactive support features like chatbots or live assistance, which may affect user satisfaction.</a:t>
            </a:r>
          </a:p>
        </p:txBody>
      </p:sp>
      <p:sp>
        <p:nvSpPr>
          <p:cNvPr id="14" name="TextBox 14"/>
          <p:cNvSpPr txBox="1"/>
          <p:nvPr/>
        </p:nvSpPr>
        <p:spPr>
          <a:xfrm>
            <a:off x="9184276" y="5923734"/>
            <a:ext cx="4458399" cy="530860"/>
          </a:xfrm>
          <a:prstGeom prst="rect">
            <a:avLst/>
          </a:prstGeom>
        </p:spPr>
        <p:txBody>
          <a:bodyPr lIns="0" tIns="0" rIns="0" bIns="0" rtlCol="0" anchor="t">
            <a:spAutoFit/>
          </a:bodyPr>
          <a:lstStyle/>
          <a:p>
            <a:pPr marL="0" lvl="0" indent="0" algn="l">
              <a:lnSpc>
                <a:spcPts val="4339"/>
              </a:lnSpc>
              <a:spcBef>
                <a:spcPct val="0"/>
              </a:spcBef>
            </a:pPr>
            <a:r>
              <a:rPr lang="en-US" sz="3099" b="1">
                <a:solidFill>
                  <a:srgbClr val="0F4662"/>
                </a:solidFill>
                <a:latin typeface="Quicksand Bold"/>
                <a:ea typeface="Quicksand Bold"/>
                <a:cs typeface="Quicksand Bold"/>
                <a:sym typeface="Quicksand Bold"/>
              </a:rPr>
              <a:t>Privacy &amp; Compliance: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1" y="2456695"/>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767060" y="990600"/>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9935165" y="1443698"/>
            <a:ext cx="7565165" cy="8631560"/>
          </a:xfrm>
          <a:custGeom>
            <a:avLst/>
            <a:gdLst/>
            <a:ahLst/>
            <a:cxnLst/>
            <a:rect l="l" t="t" r="r" b="b"/>
            <a:pathLst>
              <a:path w="7565165" h="8631560">
                <a:moveTo>
                  <a:pt x="0" y="0"/>
                </a:moveTo>
                <a:lnTo>
                  <a:pt x="7565164" y="0"/>
                </a:lnTo>
                <a:lnTo>
                  <a:pt x="7565164" y="8631560"/>
                </a:lnTo>
                <a:lnTo>
                  <a:pt x="0" y="8631560"/>
                </a:lnTo>
                <a:lnTo>
                  <a:pt x="0" y="0"/>
                </a:lnTo>
                <a:close/>
              </a:path>
            </a:pathLst>
          </a:custGeom>
          <a:blipFill>
            <a:blip r:embed="rId2"/>
            <a:stretch>
              <a:fillRect l="-871" r="-13017"/>
            </a:stretch>
          </a:blipFill>
        </p:spPr>
      </p:sp>
      <p:sp>
        <p:nvSpPr>
          <p:cNvPr id="7" name="TextBox 7"/>
          <p:cNvSpPr txBox="1"/>
          <p:nvPr/>
        </p:nvSpPr>
        <p:spPr>
          <a:xfrm>
            <a:off x="886761" y="114297"/>
            <a:ext cx="8115300" cy="1085123"/>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 FLOW DIAGRAM :</a:t>
            </a:r>
          </a:p>
        </p:txBody>
      </p:sp>
      <p:sp>
        <p:nvSpPr>
          <p:cNvPr id="8" name="TextBox 8"/>
          <p:cNvSpPr txBox="1"/>
          <p:nvPr/>
        </p:nvSpPr>
        <p:spPr>
          <a:xfrm>
            <a:off x="886761" y="3777087"/>
            <a:ext cx="5243825" cy="4600575"/>
          </a:xfrm>
          <a:prstGeom prst="rect">
            <a:avLst/>
          </a:prstGeom>
        </p:spPr>
        <p:txBody>
          <a:bodyPr lIns="0" tIns="0" rIns="0" bIns="0" rtlCol="0" anchor="t">
            <a:spAutoFit/>
          </a:bodyPr>
          <a:lstStyle/>
          <a:p>
            <a:pPr marL="518160" lvl="1" indent="-259080" algn="just">
              <a:lnSpc>
                <a:spcPts val="4079"/>
              </a:lnSpc>
              <a:buFont typeface="Arial"/>
              <a:buChar char="•"/>
            </a:pPr>
            <a:r>
              <a:rPr lang="en-US" sz="2400">
                <a:solidFill>
                  <a:srgbClr val="0F4662"/>
                </a:solidFill>
                <a:latin typeface="Quicksand"/>
                <a:ea typeface="Quicksand"/>
                <a:cs typeface="Quicksand"/>
                <a:sym typeface="Quicksand"/>
              </a:rPr>
              <a:t>Customers place orders and get product details, sellers update stock and receive order information, while the admin manages login and user details. The system acts as a central hub ensuring smooth coordination between customers, sellers, and the admin.</a:t>
            </a:r>
          </a:p>
        </p:txBody>
      </p:sp>
      <p:sp>
        <p:nvSpPr>
          <p:cNvPr id="9" name="TextBox 9"/>
          <p:cNvSpPr txBox="1"/>
          <p:nvPr/>
        </p:nvSpPr>
        <p:spPr>
          <a:xfrm>
            <a:off x="1028700" y="2872298"/>
            <a:ext cx="5101887" cy="490809"/>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DFD LEVEL 0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1117</Words>
  <Application>Microsoft Office PowerPoint</Application>
  <PresentationFormat>Custom</PresentationFormat>
  <Paragraphs>157</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Cormorant Garamond Bold</vt:lpstr>
      <vt:lpstr>Arial</vt:lpstr>
      <vt:lpstr>Canva Sans</vt:lpstr>
      <vt:lpstr>Cormorant Garamond Bold Italics</vt:lpstr>
      <vt:lpstr>Quicksand Bold</vt:lpstr>
      <vt:lpstr>Calibri</vt:lpstr>
      <vt:lpstr>Quicksand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Green Simple Minimalist Social Media Marketing Project Presentation</dc:title>
  <cp:lastModifiedBy>mehul</cp:lastModifiedBy>
  <cp:revision>6</cp:revision>
  <dcterms:created xsi:type="dcterms:W3CDTF">2006-08-16T00:00:00Z</dcterms:created>
  <dcterms:modified xsi:type="dcterms:W3CDTF">2025-10-31T06:05:06Z</dcterms:modified>
  <dc:identifier>DAG0SSomdZg</dc:identifier>
</cp:coreProperties>
</file>